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4" r:id="rId4"/>
    <p:sldId id="262" r:id="rId5"/>
    <p:sldId id="302" r:id="rId6"/>
    <p:sldId id="303" r:id="rId7"/>
    <p:sldId id="285" r:id="rId8"/>
    <p:sldId id="286" r:id="rId9"/>
    <p:sldId id="287" r:id="rId10"/>
    <p:sldId id="288" r:id="rId11"/>
    <p:sldId id="289" r:id="rId12"/>
    <p:sldId id="291" r:id="rId13"/>
    <p:sldId id="290" r:id="rId14"/>
    <p:sldId id="293" r:id="rId15"/>
    <p:sldId id="297" r:id="rId16"/>
    <p:sldId id="296" r:id="rId17"/>
    <p:sldId id="294" r:id="rId18"/>
    <p:sldId id="295" r:id="rId19"/>
    <p:sldId id="313" r:id="rId20"/>
    <p:sldId id="301" r:id="rId21"/>
    <p:sldId id="299" r:id="rId22"/>
    <p:sldId id="300" r:id="rId23"/>
    <p:sldId id="265" r:id="rId24"/>
    <p:sldId id="267" r:id="rId25"/>
    <p:sldId id="308" r:id="rId26"/>
    <p:sldId id="268" r:id="rId27"/>
    <p:sldId id="270" r:id="rId28"/>
    <p:sldId id="309" r:id="rId29"/>
    <p:sldId id="305" r:id="rId30"/>
    <p:sldId id="307" r:id="rId31"/>
    <p:sldId id="310" r:id="rId32"/>
    <p:sldId id="312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89E4F-9BEA-4ADD-998C-657B3F70DB64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D3F90-05EF-4CA3-8CA1-0D20C9F3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D3F90-05EF-4CA3-8CA1-0D20C9F3EA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7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6A7B-24FB-4060-B95A-8828A65E295E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4AC6-B74B-42D4-8A06-82247D797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determinants for CO</a:t>
            </a:r>
            <a:r>
              <a:rPr lang="en-US" baseline="-25000" dirty="0"/>
              <a:t>2</a:t>
            </a:r>
            <a:r>
              <a:rPr lang="en-US" dirty="0"/>
              <a:t> transport of </a:t>
            </a:r>
            <a:r>
              <a:rPr lang="en-US" dirty="0" smtClean="0"/>
              <a:t>human aquaporin5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01000" cy="2362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Xue</a:t>
            </a:r>
            <a:r>
              <a:rPr lang="en-US" dirty="0" smtClean="0"/>
              <a:t> Qin </a:t>
            </a:r>
          </a:p>
          <a:p>
            <a:r>
              <a:rPr lang="en-US" dirty="0" smtClean="0"/>
              <a:t>PI: Walter F Boron</a:t>
            </a:r>
          </a:p>
          <a:p>
            <a:endParaRPr lang="en-US" sz="2000" dirty="0" smtClean="0"/>
          </a:p>
          <a:p>
            <a:r>
              <a:rPr lang="en-US" sz="2000" dirty="0" smtClean="0"/>
              <a:t>Department of Physiology and Biophysics</a:t>
            </a:r>
          </a:p>
          <a:p>
            <a:r>
              <a:rPr lang="en-US" sz="2000" dirty="0" smtClean="0"/>
              <a:t>Case Western Reserve University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 Narrow" pitchFamily="34" charset="0"/>
              </a:rPr>
              <a:t>Gas Channel Workshop</a:t>
            </a:r>
            <a:br>
              <a:rPr lang="en-US" sz="3200" dirty="0" smtClean="0">
                <a:latin typeface="Arial Narrow" pitchFamily="34" charset="0"/>
              </a:rPr>
            </a:br>
            <a:endParaRPr lang="en-US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295400"/>
            <a:ext cx="85407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/>
          <p:cNvSpPr>
            <a:spLocks noChangeShapeType="1"/>
          </p:cNvSpPr>
          <p:nvPr/>
        </p:nvSpPr>
        <p:spPr bwMode="auto">
          <a:xfrm flipH="1" flipV="1">
            <a:off x="6858000" y="1066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629400" y="762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629400" y="1981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T41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rot="10800000" flipV="1">
            <a:off x="6934200" y="1828800"/>
            <a:ext cx="762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994525" y="1322388"/>
            <a:ext cx="76200" cy="457200"/>
          </a:xfrm>
          <a:prstGeom prst="rect">
            <a:avLst/>
          </a:prstGeom>
          <a:solidFill>
            <a:srgbClr val="808000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162800" y="1981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L43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rot="10800000" flipH="1" flipV="1">
            <a:off x="7239000" y="1828800"/>
            <a:ext cx="1524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7239000" y="1066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162800" y="762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V52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199313" y="1314450"/>
            <a:ext cx="76200" cy="457200"/>
          </a:xfrm>
          <a:prstGeom prst="rect">
            <a:avLst/>
          </a:prstGeom>
          <a:solidFill>
            <a:srgbClr val="800000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143000" y="1365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Protein sequence alignment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350"/>
            <a:ext cx="9144000" cy="68643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8" descr="bAQP1&amp;hAQP5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700588" y="-6350"/>
            <a:ext cx="74612" cy="689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57400" y="6248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bAQP1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019800" y="6248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hAQP5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00288" y="4638675"/>
            <a:ext cx="466725" cy="20002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3738" y="2200275"/>
            <a:ext cx="466725" cy="2638425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67188" y="2286000"/>
            <a:ext cx="466725" cy="2552700"/>
          </a:xfrm>
          <a:prstGeom prst="rect">
            <a:avLst/>
          </a:prstGeom>
          <a:solidFill>
            <a:srgbClr val="FF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10163" y="2324100"/>
            <a:ext cx="466725" cy="2514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43613" y="2486025"/>
            <a:ext cx="466725" cy="2352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977063" y="2133600"/>
            <a:ext cx="466725" cy="27051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528888" y="4619625"/>
            <a:ext cx="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500313" y="461962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462338" y="2133600"/>
            <a:ext cx="0" cy="66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433763" y="21336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395788" y="2152650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367213" y="215265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5338763" y="2162175"/>
            <a:ext cx="0" cy="161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310188" y="216217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6272213" y="2247900"/>
            <a:ext cx="0" cy="238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243638" y="22479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7205663" y="2057400"/>
            <a:ext cx="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7177088" y="20574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947863" y="4838700"/>
            <a:ext cx="5848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359025" y="4989513"/>
            <a:ext cx="31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sz="1600" b="0" i="0" u="none" strike="noStrike" cap="none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216275" y="4989513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183063" y="4989513"/>
            <a:ext cx="396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116513" y="4989513"/>
            <a:ext cx="442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110288" y="4989513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T41F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007225" y="4989513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798638" y="1828800"/>
            <a:ext cx="0" cy="3009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804988" y="40862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804988" y="333375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804988" y="258127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804988" y="18288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147763" y="4762500"/>
            <a:ext cx="471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147763" y="4010025"/>
            <a:ext cx="471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0.001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147763" y="3257550"/>
            <a:ext cx="471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0.002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147763" y="2505075"/>
            <a:ext cx="471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0.003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147763" y="1752600"/>
            <a:ext cx="471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0.004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1804988" y="48355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9050" y="2922588"/>
            <a:ext cx="1481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(cm/s)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4900" y="3424238"/>
            <a:ext cx="247650" cy="147637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84500" y="4062413"/>
            <a:ext cx="247650" cy="838200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13225" y="3424238"/>
            <a:ext cx="247650" cy="147637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22825" y="4195763"/>
            <a:ext cx="247650" cy="704850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42025" y="3424238"/>
            <a:ext cx="247650" cy="147637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51625" y="4548188"/>
            <a:ext cx="247650" cy="35242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880350" y="3424238"/>
            <a:ext cx="247650" cy="147637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489950" y="2852738"/>
            <a:ext cx="247650" cy="204787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498725" y="3233738"/>
            <a:ext cx="0" cy="190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470150" y="32337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108325" y="3871913"/>
            <a:ext cx="0" cy="190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079750" y="387191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4337050" y="3262313"/>
            <a:ext cx="0" cy="161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308475" y="326231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46650" y="3957638"/>
            <a:ext cx="0" cy="238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918075" y="39576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6165850" y="3195638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6137275" y="31956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6775450" y="4243388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6746875" y="424338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8004175" y="3290888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7975600" y="329088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8613775" y="2624138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8585200" y="26241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2012950" y="1947863"/>
            <a:ext cx="0" cy="2952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2022475" y="4900613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022475" y="4167188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2022475" y="3424238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2022475" y="2690813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2022475" y="1947863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2193925" y="4900613"/>
            <a:ext cx="6724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1717675" y="4786313"/>
            <a:ext cx="92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651000" y="405288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584325" y="3309938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584325" y="2576513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150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1584325" y="1833563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2279650" y="5005388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2946400" y="5005388"/>
            <a:ext cx="396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4117975" y="5005388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4765675" y="5005388"/>
            <a:ext cx="442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5946775" y="5005388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6623050" y="5005388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T41F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7785100" y="5005388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8451850" y="5005388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0" y="2601913"/>
            <a:ext cx="1481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Relative channel-dependent CO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permeability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QP5-space fi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772400" y="3048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L43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4419600" y="3276600"/>
            <a:ext cx="33528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00200" y="2209800"/>
            <a:ext cx="2438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1905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T41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819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QP5-space filling-t41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4800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T41Y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447800" y="3505200"/>
            <a:ext cx="2667000" cy="1371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819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5800" y="4800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T41Y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447800" y="3505200"/>
            <a:ext cx="2667000" cy="1371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QP5-space filling-t41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4800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T41W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447800" y="3505200"/>
            <a:ext cx="2667000" cy="1371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800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T41W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447800" y="3505200"/>
            <a:ext cx="2667000" cy="1371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819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QP5-space filling-t4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4800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T41F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447800" y="3505200"/>
            <a:ext cx="2667000" cy="1371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819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QP5-space filling-t4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4800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T41G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447800" y="3733800"/>
            <a:ext cx="2514600" cy="1143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2819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   Amino acids at the mouth of the central pore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Changes of </a:t>
            </a:r>
            <a:r>
              <a:rPr lang="en-US" sz="2400" dirty="0" err="1" smtClean="0">
                <a:latin typeface="Arial Narrow" pitchFamily="34" charset="0"/>
                <a:cs typeface="Arial" pitchFamily="34" charset="0"/>
              </a:rPr>
              <a:t>pH</a:t>
            </a:r>
            <a:r>
              <a:rPr lang="en-US" sz="2400" baseline="-25000" dirty="0" err="1" smtClean="0">
                <a:latin typeface="Arial Narrow" pitchFamily="34" charset="0"/>
                <a:cs typeface="Arial" pitchFamily="34" charset="0"/>
              </a:rPr>
              <a:t>S</a:t>
            </a:r>
            <a:r>
              <a:rPr lang="en-US" sz="2400" baseline="-250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(CO</a:t>
            </a:r>
            <a:r>
              <a:rPr lang="en-US" sz="2400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 permeability) is 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more sensitive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than P</a:t>
            </a:r>
            <a:r>
              <a:rPr lang="en-US" sz="2400" baseline="-25000" dirty="0" smtClean="0">
                <a:latin typeface="Arial Narrow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 (H</a:t>
            </a:r>
            <a:r>
              <a:rPr lang="en-US" sz="2400" baseline="-25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O 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permeability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T41 is more important than L43.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II   Amino acids lining the central pore</a:t>
            </a:r>
          </a:p>
          <a:p>
            <a:pPr marL="0" lv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30651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Aquaporin 5 is a water channel highly expressed in salivary glands, eye, lung and trachea.</a:t>
            </a:r>
          </a:p>
          <a:p>
            <a:pPr marL="0" indent="0">
              <a:buNone/>
            </a:pPr>
            <a:r>
              <a:rPr lang="en-US" sz="2400" dirty="0" err="1"/>
              <a:t>Aquaporins</a:t>
            </a:r>
            <a:r>
              <a:rPr lang="en-US" sz="2400" dirty="0"/>
              <a:t> are composed of 6 </a:t>
            </a:r>
            <a:r>
              <a:rPr lang="en-US" sz="2400" dirty="0" err="1"/>
              <a:t>transmembrane</a:t>
            </a:r>
            <a:r>
              <a:rPr lang="en-US" sz="2400" dirty="0"/>
              <a:t> domains, with N- and C- terminus on the cytoplasmic side of the membrane. 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2400" y="3385343"/>
            <a:ext cx="2971800" cy="2125663"/>
            <a:chOff x="0" y="1886"/>
            <a:chExt cx="1872" cy="1339"/>
          </a:xfrm>
        </p:grpSpPr>
        <p:sp>
          <p:nvSpPr>
            <p:cNvPr id="5" name="AutoShape 3"/>
            <p:cNvSpPr>
              <a:spLocks noChangeAspect="1" noChangeArrowheads="1"/>
            </p:cNvSpPr>
            <p:nvPr/>
          </p:nvSpPr>
          <p:spPr bwMode="auto">
            <a:xfrm>
              <a:off x="0" y="1886"/>
              <a:ext cx="1872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52" y="2342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Fig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66" y="234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20" y="2342"/>
              <a:ext cx="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Topology of AQP1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2002"/>
              <a:ext cx="1865" cy="1216"/>
            </a:xfrm>
            <a:prstGeom prst="rect">
              <a:avLst/>
            </a:prstGeom>
            <a:solidFill>
              <a:srgbClr val="FFF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501" y="2460"/>
              <a:ext cx="313" cy="284"/>
              <a:chOff x="501" y="2460"/>
              <a:chExt cx="313" cy="284"/>
            </a:xfrm>
          </p:grpSpPr>
          <p:sp>
            <p:nvSpPr>
              <p:cNvPr id="204" name="Freeform 9"/>
              <p:cNvSpPr>
                <a:spLocks/>
              </p:cNvSpPr>
              <p:nvPr/>
            </p:nvSpPr>
            <p:spPr bwMode="auto">
              <a:xfrm>
                <a:off x="501" y="2624"/>
                <a:ext cx="86" cy="120"/>
              </a:xfrm>
              <a:custGeom>
                <a:avLst/>
                <a:gdLst>
                  <a:gd name="T0" fmla="*/ 0 w 86"/>
                  <a:gd name="T1" fmla="*/ 1 h 120"/>
                  <a:gd name="T2" fmla="*/ 0 w 86"/>
                  <a:gd name="T3" fmla="*/ 8 h 120"/>
                  <a:gd name="T4" fmla="*/ 43 w 86"/>
                  <a:gd name="T5" fmla="*/ 120 h 120"/>
                  <a:gd name="T6" fmla="*/ 86 w 86"/>
                  <a:gd name="T7" fmla="*/ 8 h 120"/>
                  <a:gd name="T8" fmla="*/ 85 w 86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0">
                    <a:moveTo>
                      <a:pt x="0" y="1"/>
                    </a:moveTo>
                    <a:cubicBezTo>
                      <a:pt x="0" y="4"/>
                      <a:pt x="0" y="5"/>
                      <a:pt x="0" y="8"/>
                    </a:cubicBezTo>
                    <a:cubicBezTo>
                      <a:pt x="0" y="70"/>
                      <a:pt x="20" y="120"/>
                      <a:pt x="43" y="120"/>
                    </a:cubicBezTo>
                    <a:cubicBezTo>
                      <a:pt x="67" y="120"/>
                      <a:pt x="86" y="70"/>
                      <a:pt x="86" y="8"/>
                    </a:cubicBezTo>
                    <a:cubicBezTo>
                      <a:pt x="86" y="5"/>
                      <a:pt x="86" y="3"/>
                      <a:pt x="8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0"/>
              <p:cNvSpPr>
                <a:spLocks/>
              </p:cNvSpPr>
              <p:nvPr/>
            </p:nvSpPr>
            <p:spPr bwMode="auto">
              <a:xfrm>
                <a:off x="728" y="2624"/>
                <a:ext cx="86" cy="120"/>
              </a:xfrm>
              <a:custGeom>
                <a:avLst/>
                <a:gdLst>
                  <a:gd name="T0" fmla="*/ 0 w 86"/>
                  <a:gd name="T1" fmla="*/ 1 h 120"/>
                  <a:gd name="T2" fmla="*/ 0 w 86"/>
                  <a:gd name="T3" fmla="*/ 8 h 120"/>
                  <a:gd name="T4" fmla="*/ 43 w 86"/>
                  <a:gd name="T5" fmla="*/ 120 h 120"/>
                  <a:gd name="T6" fmla="*/ 86 w 86"/>
                  <a:gd name="T7" fmla="*/ 8 h 120"/>
                  <a:gd name="T8" fmla="*/ 86 w 86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0">
                    <a:moveTo>
                      <a:pt x="0" y="1"/>
                    </a:moveTo>
                    <a:cubicBezTo>
                      <a:pt x="0" y="4"/>
                      <a:pt x="0" y="5"/>
                      <a:pt x="0" y="8"/>
                    </a:cubicBezTo>
                    <a:cubicBezTo>
                      <a:pt x="0" y="70"/>
                      <a:pt x="19" y="120"/>
                      <a:pt x="43" y="120"/>
                    </a:cubicBezTo>
                    <a:cubicBezTo>
                      <a:pt x="66" y="120"/>
                      <a:pt x="86" y="70"/>
                      <a:pt x="86" y="8"/>
                    </a:cubicBezTo>
                    <a:cubicBezTo>
                      <a:pt x="86" y="5"/>
                      <a:pt x="86" y="3"/>
                      <a:pt x="86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1"/>
              <p:cNvSpPr>
                <a:spLocks/>
              </p:cNvSpPr>
              <p:nvPr/>
            </p:nvSpPr>
            <p:spPr bwMode="auto">
              <a:xfrm>
                <a:off x="587" y="2460"/>
                <a:ext cx="142" cy="171"/>
              </a:xfrm>
              <a:custGeom>
                <a:avLst/>
                <a:gdLst>
                  <a:gd name="T0" fmla="*/ 0 w 142"/>
                  <a:gd name="T1" fmla="*/ 170 h 171"/>
                  <a:gd name="T2" fmla="*/ 0 w 142"/>
                  <a:gd name="T3" fmla="*/ 161 h 171"/>
                  <a:gd name="T4" fmla="*/ 71 w 142"/>
                  <a:gd name="T5" fmla="*/ 0 h 171"/>
                  <a:gd name="T6" fmla="*/ 142 w 142"/>
                  <a:gd name="T7" fmla="*/ 161 h 171"/>
                  <a:gd name="T8" fmla="*/ 142 w 142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71">
                    <a:moveTo>
                      <a:pt x="0" y="170"/>
                    </a:moveTo>
                    <a:cubicBezTo>
                      <a:pt x="0" y="167"/>
                      <a:pt x="0" y="164"/>
                      <a:pt x="0" y="161"/>
                    </a:cubicBezTo>
                    <a:cubicBezTo>
                      <a:pt x="0" y="72"/>
                      <a:pt x="31" y="0"/>
                      <a:pt x="71" y="0"/>
                    </a:cubicBezTo>
                    <a:cubicBezTo>
                      <a:pt x="111" y="0"/>
                      <a:pt x="142" y="72"/>
                      <a:pt x="142" y="161"/>
                    </a:cubicBezTo>
                    <a:cubicBezTo>
                      <a:pt x="142" y="165"/>
                      <a:pt x="142" y="168"/>
                      <a:pt x="142" y="17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624" y="2456"/>
              <a:ext cx="66" cy="30"/>
              <a:chOff x="624" y="2456"/>
              <a:chExt cx="66" cy="30"/>
            </a:xfrm>
          </p:grpSpPr>
          <p:grpSp>
            <p:nvGrpSpPr>
              <p:cNvPr id="189" name="Group 13"/>
              <p:cNvGrpSpPr>
                <a:grpSpLocks/>
              </p:cNvGrpSpPr>
              <p:nvPr/>
            </p:nvGrpSpPr>
            <p:grpSpPr bwMode="auto">
              <a:xfrm>
                <a:off x="647" y="2456"/>
                <a:ext cx="20" cy="23"/>
                <a:chOff x="647" y="2456"/>
                <a:chExt cx="20" cy="23"/>
              </a:xfrm>
            </p:grpSpPr>
            <p:grpSp>
              <p:nvGrpSpPr>
                <p:cNvPr id="200" name="Group 14"/>
                <p:cNvGrpSpPr>
                  <a:grpSpLocks/>
                </p:cNvGrpSpPr>
                <p:nvPr/>
              </p:nvGrpSpPr>
              <p:grpSpPr bwMode="auto">
                <a:xfrm>
                  <a:off x="647" y="2456"/>
                  <a:ext cx="20" cy="23"/>
                  <a:chOff x="647" y="2456"/>
                  <a:chExt cx="20" cy="23"/>
                </a:xfrm>
              </p:grpSpPr>
              <p:sp>
                <p:nvSpPr>
                  <p:cNvPr id="20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647" y="2456"/>
                    <a:ext cx="20" cy="2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647" y="2456"/>
                    <a:ext cx="20" cy="23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1" name="Oval 17"/>
                <p:cNvSpPr>
                  <a:spLocks noChangeArrowheads="1"/>
                </p:cNvSpPr>
                <p:nvPr/>
              </p:nvSpPr>
              <p:spPr bwMode="auto">
                <a:xfrm>
                  <a:off x="647" y="2456"/>
                  <a:ext cx="20" cy="23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0" name="Group 18"/>
              <p:cNvGrpSpPr>
                <a:grpSpLocks/>
              </p:cNvGrpSpPr>
              <p:nvPr/>
            </p:nvGrpSpPr>
            <p:grpSpPr bwMode="auto">
              <a:xfrm>
                <a:off x="669" y="2464"/>
                <a:ext cx="21" cy="22"/>
                <a:chOff x="669" y="2464"/>
                <a:chExt cx="21" cy="22"/>
              </a:xfrm>
            </p:grpSpPr>
            <p:grpSp>
              <p:nvGrpSpPr>
                <p:cNvPr id="196" name="Group 19"/>
                <p:cNvGrpSpPr>
                  <a:grpSpLocks/>
                </p:cNvGrpSpPr>
                <p:nvPr/>
              </p:nvGrpSpPr>
              <p:grpSpPr bwMode="auto">
                <a:xfrm>
                  <a:off x="669" y="2464"/>
                  <a:ext cx="21" cy="22"/>
                  <a:chOff x="669" y="2464"/>
                  <a:chExt cx="21" cy="22"/>
                </a:xfrm>
              </p:grpSpPr>
              <p:sp>
                <p:nvSpPr>
                  <p:cNvPr id="19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669" y="2464"/>
                    <a:ext cx="21" cy="2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669" y="2464"/>
                    <a:ext cx="21" cy="22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" name="Oval 22"/>
                <p:cNvSpPr>
                  <a:spLocks noChangeArrowheads="1"/>
                </p:cNvSpPr>
                <p:nvPr/>
              </p:nvSpPr>
              <p:spPr bwMode="auto">
                <a:xfrm>
                  <a:off x="669" y="2464"/>
                  <a:ext cx="21" cy="22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1" name="Group 23"/>
              <p:cNvGrpSpPr>
                <a:grpSpLocks/>
              </p:cNvGrpSpPr>
              <p:nvPr/>
            </p:nvGrpSpPr>
            <p:grpSpPr bwMode="auto">
              <a:xfrm>
                <a:off x="624" y="2464"/>
                <a:ext cx="21" cy="22"/>
                <a:chOff x="624" y="2464"/>
                <a:chExt cx="21" cy="22"/>
              </a:xfrm>
            </p:grpSpPr>
            <p:grpSp>
              <p:nvGrpSpPr>
                <p:cNvPr id="192" name="Group 24"/>
                <p:cNvGrpSpPr>
                  <a:grpSpLocks/>
                </p:cNvGrpSpPr>
                <p:nvPr/>
              </p:nvGrpSpPr>
              <p:grpSpPr bwMode="auto">
                <a:xfrm>
                  <a:off x="624" y="2464"/>
                  <a:ext cx="21" cy="22"/>
                  <a:chOff x="624" y="2464"/>
                  <a:chExt cx="21" cy="22"/>
                </a:xfrm>
              </p:grpSpPr>
              <p:sp>
                <p:nvSpPr>
                  <p:cNvPr id="19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464"/>
                    <a:ext cx="21" cy="2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464"/>
                    <a:ext cx="21" cy="22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" name="Oval 27"/>
                <p:cNvSpPr>
                  <a:spLocks noChangeArrowheads="1"/>
                </p:cNvSpPr>
                <p:nvPr/>
              </p:nvSpPr>
              <p:spPr bwMode="auto">
                <a:xfrm>
                  <a:off x="624" y="2464"/>
                  <a:ext cx="21" cy="22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01" y="2624"/>
              <a:ext cx="86" cy="120"/>
            </a:xfrm>
            <a:custGeom>
              <a:avLst/>
              <a:gdLst>
                <a:gd name="T0" fmla="*/ 0 w 86"/>
                <a:gd name="T1" fmla="*/ 1 h 120"/>
                <a:gd name="T2" fmla="*/ 0 w 86"/>
                <a:gd name="T3" fmla="*/ 8 h 120"/>
                <a:gd name="T4" fmla="*/ 43 w 86"/>
                <a:gd name="T5" fmla="*/ 120 h 120"/>
                <a:gd name="T6" fmla="*/ 86 w 86"/>
                <a:gd name="T7" fmla="*/ 8 h 120"/>
                <a:gd name="T8" fmla="*/ 85 w 8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0">
                  <a:moveTo>
                    <a:pt x="0" y="1"/>
                  </a:moveTo>
                  <a:cubicBezTo>
                    <a:pt x="0" y="4"/>
                    <a:pt x="0" y="5"/>
                    <a:pt x="0" y="8"/>
                  </a:cubicBezTo>
                  <a:cubicBezTo>
                    <a:pt x="0" y="70"/>
                    <a:pt x="20" y="120"/>
                    <a:pt x="43" y="120"/>
                  </a:cubicBezTo>
                  <a:cubicBezTo>
                    <a:pt x="67" y="120"/>
                    <a:pt x="86" y="70"/>
                    <a:pt x="86" y="8"/>
                  </a:cubicBezTo>
                  <a:cubicBezTo>
                    <a:pt x="86" y="5"/>
                    <a:pt x="86" y="3"/>
                    <a:pt x="85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728" y="2624"/>
              <a:ext cx="86" cy="120"/>
            </a:xfrm>
            <a:custGeom>
              <a:avLst/>
              <a:gdLst>
                <a:gd name="T0" fmla="*/ 0 w 86"/>
                <a:gd name="T1" fmla="*/ 1 h 120"/>
                <a:gd name="T2" fmla="*/ 0 w 86"/>
                <a:gd name="T3" fmla="*/ 8 h 120"/>
                <a:gd name="T4" fmla="*/ 43 w 86"/>
                <a:gd name="T5" fmla="*/ 120 h 120"/>
                <a:gd name="T6" fmla="*/ 86 w 86"/>
                <a:gd name="T7" fmla="*/ 8 h 120"/>
                <a:gd name="T8" fmla="*/ 86 w 8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0">
                  <a:moveTo>
                    <a:pt x="0" y="1"/>
                  </a:moveTo>
                  <a:cubicBezTo>
                    <a:pt x="0" y="4"/>
                    <a:pt x="0" y="5"/>
                    <a:pt x="0" y="8"/>
                  </a:cubicBezTo>
                  <a:cubicBezTo>
                    <a:pt x="0" y="70"/>
                    <a:pt x="19" y="120"/>
                    <a:pt x="43" y="120"/>
                  </a:cubicBezTo>
                  <a:cubicBezTo>
                    <a:pt x="66" y="120"/>
                    <a:pt x="86" y="70"/>
                    <a:pt x="86" y="8"/>
                  </a:cubicBezTo>
                  <a:cubicBezTo>
                    <a:pt x="86" y="5"/>
                    <a:pt x="86" y="3"/>
                    <a:pt x="8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587" y="2460"/>
              <a:ext cx="142" cy="171"/>
            </a:xfrm>
            <a:custGeom>
              <a:avLst/>
              <a:gdLst>
                <a:gd name="T0" fmla="*/ 0 w 142"/>
                <a:gd name="T1" fmla="*/ 170 h 171"/>
                <a:gd name="T2" fmla="*/ 0 w 142"/>
                <a:gd name="T3" fmla="*/ 161 h 171"/>
                <a:gd name="T4" fmla="*/ 71 w 142"/>
                <a:gd name="T5" fmla="*/ 0 h 171"/>
                <a:gd name="T6" fmla="*/ 142 w 142"/>
                <a:gd name="T7" fmla="*/ 161 h 171"/>
                <a:gd name="T8" fmla="*/ 142 w 142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1">
                  <a:moveTo>
                    <a:pt x="0" y="170"/>
                  </a:moveTo>
                  <a:cubicBezTo>
                    <a:pt x="0" y="167"/>
                    <a:pt x="0" y="164"/>
                    <a:pt x="0" y="161"/>
                  </a:cubicBezTo>
                  <a:cubicBezTo>
                    <a:pt x="0" y="72"/>
                    <a:pt x="31" y="0"/>
                    <a:pt x="71" y="0"/>
                  </a:cubicBezTo>
                  <a:cubicBezTo>
                    <a:pt x="111" y="0"/>
                    <a:pt x="142" y="72"/>
                    <a:pt x="142" y="161"/>
                  </a:cubicBezTo>
                  <a:cubicBezTo>
                    <a:pt x="142" y="165"/>
                    <a:pt x="142" y="168"/>
                    <a:pt x="142" y="17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501" y="2624"/>
              <a:ext cx="86" cy="120"/>
            </a:xfrm>
            <a:custGeom>
              <a:avLst/>
              <a:gdLst>
                <a:gd name="T0" fmla="*/ 0 w 86"/>
                <a:gd name="T1" fmla="*/ 1 h 120"/>
                <a:gd name="T2" fmla="*/ 0 w 86"/>
                <a:gd name="T3" fmla="*/ 8 h 120"/>
                <a:gd name="T4" fmla="*/ 43 w 86"/>
                <a:gd name="T5" fmla="*/ 120 h 120"/>
                <a:gd name="T6" fmla="*/ 86 w 86"/>
                <a:gd name="T7" fmla="*/ 8 h 120"/>
                <a:gd name="T8" fmla="*/ 85 w 8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0">
                  <a:moveTo>
                    <a:pt x="0" y="1"/>
                  </a:moveTo>
                  <a:cubicBezTo>
                    <a:pt x="0" y="4"/>
                    <a:pt x="0" y="5"/>
                    <a:pt x="0" y="8"/>
                  </a:cubicBezTo>
                  <a:cubicBezTo>
                    <a:pt x="0" y="70"/>
                    <a:pt x="20" y="120"/>
                    <a:pt x="43" y="120"/>
                  </a:cubicBezTo>
                  <a:cubicBezTo>
                    <a:pt x="67" y="120"/>
                    <a:pt x="86" y="70"/>
                    <a:pt x="86" y="8"/>
                  </a:cubicBezTo>
                  <a:cubicBezTo>
                    <a:pt x="86" y="5"/>
                    <a:pt x="86" y="3"/>
                    <a:pt x="85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28" y="2624"/>
              <a:ext cx="86" cy="120"/>
            </a:xfrm>
            <a:custGeom>
              <a:avLst/>
              <a:gdLst>
                <a:gd name="T0" fmla="*/ 0 w 86"/>
                <a:gd name="T1" fmla="*/ 1 h 120"/>
                <a:gd name="T2" fmla="*/ 0 w 86"/>
                <a:gd name="T3" fmla="*/ 8 h 120"/>
                <a:gd name="T4" fmla="*/ 43 w 86"/>
                <a:gd name="T5" fmla="*/ 120 h 120"/>
                <a:gd name="T6" fmla="*/ 86 w 86"/>
                <a:gd name="T7" fmla="*/ 8 h 120"/>
                <a:gd name="T8" fmla="*/ 86 w 8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0">
                  <a:moveTo>
                    <a:pt x="0" y="1"/>
                  </a:moveTo>
                  <a:cubicBezTo>
                    <a:pt x="0" y="4"/>
                    <a:pt x="0" y="5"/>
                    <a:pt x="0" y="8"/>
                  </a:cubicBezTo>
                  <a:cubicBezTo>
                    <a:pt x="0" y="70"/>
                    <a:pt x="19" y="120"/>
                    <a:pt x="43" y="120"/>
                  </a:cubicBezTo>
                  <a:cubicBezTo>
                    <a:pt x="66" y="120"/>
                    <a:pt x="86" y="70"/>
                    <a:pt x="86" y="8"/>
                  </a:cubicBezTo>
                  <a:cubicBezTo>
                    <a:pt x="86" y="5"/>
                    <a:pt x="86" y="3"/>
                    <a:pt x="8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587" y="2460"/>
              <a:ext cx="142" cy="171"/>
            </a:xfrm>
            <a:custGeom>
              <a:avLst/>
              <a:gdLst>
                <a:gd name="T0" fmla="*/ 0 w 142"/>
                <a:gd name="T1" fmla="*/ 170 h 171"/>
                <a:gd name="T2" fmla="*/ 0 w 142"/>
                <a:gd name="T3" fmla="*/ 161 h 171"/>
                <a:gd name="T4" fmla="*/ 71 w 142"/>
                <a:gd name="T5" fmla="*/ 0 h 171"/>
                <a:gd name="T6" fmla="*/ 142 w 142"/>
                <a:gd name="T7" fmla="*/ 161 h 171"/>
                <a:gd name="T8" fmla="*/ 142 w 142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1">
                  <a:moveTo>
                    <a:pt x="0" y="170"/>
                  </a:moveTo>
                  <a:cubicBezTo>
                    <a:pt x="0" y="167"/>
                    <a:pt x="0" y="164"/>
                    <a:pt x="0" y="161"/>
                  </a:cubicBezTo>
                  <a:cubicBezTo>
                    <a:pt x="0" y="72"/>
                    <a:pt x="31" y="0"/>
                    <a:pt x="71" y="0"/>
                  </a:cubicBezTo>
                  <a:cubicBezTo>
                    <a:pt x="111" y="0"/>
                    <a:pt x="142" y="72"/>
                    <a:pt x="142" y="161"/>
                  </a:cubicBezTo>
                  <a:cubicBezTo>
                    <a:pt x="142" y="165"/>
                    <a:pt x="142" y="168"/>
                    <a:pt x="142" y="17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>
              <a:off x="647" y="2456"/>
              <a:ext cx="20" cy="23"/>
              <a:chOff x="647" y="2456"/>
              <a:chExt cx="20" cy="23"/>
            </a:xfrm>
          </p:grpSpPr>
          <p:grpSp>
            <p:nvGrpSpPr>
              <p:cNvPr id="185" name="Group 35"/>
              <p:cNvGrpSpPr>
                <a:grpSpLocks/>
              </p:cNvGrpSpPr>
              <p:nvPr/>
            </p:nvGrpSpPr>
            <p:grpSpPr bwMode="auto">
              <a:xfrm>
                <a:off x="647" y="2456"/>
                <a:ext cx="20" cy="23"/>
                <a:chOff x="647" y="2456"/>
                <a:chExt cx="20" cy="23"/>
              </a:xfrm>
            </p:grpSpPr>
            <p:sp>
              <p:nvSpPr>
                <p:cNvPr id="187" name="Oval 36"/>
                <p:cNvSpPr>
                  <a:spLocks noChangeArrowheads="1"/>
                </p:cNvSpPr>
                <p:nvPr/>
              </p:nvSpPr>
              <p:spPr bwMode="auto">
                <a:xfrm>
                  <a:off x="647" y="2456"/>
                  <a:ext cx="20" cy="23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Oval 37"/>
                <p:cNvSpPr>
                  <a:spLocks noChangeArrowheads="1"/>
                </p:cNvSpPr>
                <p:nvPr/>
              </p:nvSpPr>
              <p:spPr bwMode="auto">
                <a:xfrm>
                  <a:off x="647" y="2456"/>
                  <a:ext cx="20" cy="23"/>
                </a:xfrm>
                <a:prstGeom prst="ellips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6" name="Oval 38"/>
              <p:cNvSpPr>
                <a:spLocks noChangeArrowheads="1"/>
              </p:cNvSpPr>
              <p:nvPr/>
            </p:nvSpPr>
            <p:spPr bwMode="auto">
              <a:xfrm>
                <a:off x="647" y="2456"/>
                <a:ext cx="20" cy="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669" y="2464"/>
              <a:ext cx="21" cy="22"/>
              <a:chOff x="669" y="2464"/>
              <a:chExt cx="21" cy="22"/>
            </a:xfrm>
          </p:grpSpPr>
          <p:grpSp>
            <p:nvGrpSpPr>
              <p:cNvPr id="181" name="Group 40"/>
              <p:cNvGrpSpPr>
                <a:grpSpLocks/>
              </p:cNvGrpSpPr>
              <p:nvPr/>
            </p:nvGrpSpPr>
            <p:grpSpPr bwMode="auto">
              <a:xfrm>
                <a:off x="669" y="2464"/>
                <a:ext cx="21" cy="22"/>
                <a:chOff x="669" y="2464"/>
                <a:chExt cx="21" cy="22"/>
              </a:xfrm>
            </p:grpSpPr>
            <p:sp>
              <p:nvSpPr>
                <p:cNvPr id="183" name="Oval 41"/>
                <p:cNvSpPr>
                  <a:spLocks noChangeArrowheads="1"/>
                </p:cNvSpPr>
                <p:nvPr/>
              </p:nvSpPr>
              <p:spPr bwMode="auto">
                <a:xfrm>
                  <a:off x="669" y="2464"/>
                  <a:ext cx="21" cy="22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Oval 42"/>
                <p:cNvSpPr>
                  <a:spLocks noChangeArrowheads="1"/>
                </p:cNvSpPr>
                <p:nvPr/>
              </p:nvSpPr>
              <p:spPr bwMode="auto">
                <a:xfrm>
                  <a:off x="669" y="2464"/>
                  <a:ext cx="21" cy="22"/>
                </a:xfrm>
                <a:prstGeom prst="ellips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2" name="Oval 43"/>
              <p:cNvSpPr>
                <a:spLocks noChangeArrowheads="1"/>
              </p:cNvSpPr>
              <p:nvPr/>
            </p:nvSpPr>
            <p:spPr bwMode="auto">
              <a:xfrm>
                <a:off x="669" y="2464"/>
                <a:ext cx="21" cy="2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44"/>
            <p:cNvGrpSpPr>
              <a:grpSpLocks/>
            </p:cNvGrpSpPr>
            <p:nvPr/>
          </p:nvGrpSpPr>
          <p:grpSpPr bwMode="auto">
            <a:xfrm>
              <a:off x="624" y="2464"/>
              <a:ext cx="21" cy="22"/>
              <a:chOff x="624" y="2464"/>
              <a:chExt cx="21" cy="22"/>
            </a:xfrm>
          </p:grpSpPr>
          <p:grpSp>
            <p:nvGrpSpPr>
              <p:cNvPr id="177" name="Group 45"/>
              <p:cNvGrpSpPr>
                <a:grpSpLocks/>
              </p:cNvGrpSpPr>
              <p:nvPr/>
            </p:nvGrpSpPr>
            <p:grpSpPr bwMode="auto">
              <a:xfrm>
                <a:off x="624" y="2464"/>
                <a:ext cx="21" cy="22"/>
                <a:chOff x="624" y="2464"/>
                <a:chExt cx="21" cy="22"/>
              </a:xfrm>
            </p:grpSpPr>
            <p:sp>
              <p:nvSpPr>
                <p:cNvPr id="179" name="Oval 46"/>
                <p:cNvSpPr>
                  <a:spLocks noChangeArrowheads="1"/>
                </p:cNvSpPr>
                <p:nvPr/>
              </p:nvSpPr>
              <p:spPr bwMode="auto">
                <a:xfrm>
                  <a:off x="624" y="2464"/>
                  <a:ext cx="21" cy="22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2464"/>
                  <a:ext cx="21" cy="22"/>
                </a:xfrm>
                <a:prstGeom prst="ellips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8" name="Oval 48"/>
              <p:cNvSpPr>
                <a:spLocks noChangeArrowheads="1"/>
              </p:cNvSpPr>
              <p:nvPr/>
            </p:nvSpPr>
            <p:spPr bwMode="auto">
              <a:xfrm>
                <a:off x="624" y="2464"/>
                <a:ext cx="21" cy="22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647" y="2456"/>
              <a:ext cx="20" cy="23"/>
              <a:chOff x="647" y="2456"/>
              <a:chExt cx="20" cy="23"/>
            </a:xfrm>
          </p:grpSpPr>
          <p:sp>
            <p:nvSpPr>
              <p:cNvPr id="175" name="Oval 50"/>
              <p:cNvSpPr>
                <a:spLocks noChangeArrowheads="1"/>
              </p:cNvSpPr>
              <p:nvPr/>
            </p:nvSpPr>
            <p:spPr bwMode="auto">
              <a:xfrm>
                <a:off x="647" y="2456"/>
                <a:ext cx="20" cy="2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Oval 51"/>
              <p:cNvSpPr>
                <a:spLocks noChangeArrowheads="1"/>
              </p:cNvSpPr>
              <p:nvPr/>
            </p:nvSpPr>
            <p:spPr bwMode="auto">
              <a:xfrm>
                <a:off x="647" y="2456"/>
                <a:ext cx="20" cy="23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Oval 52"/>
            <p:cNvSpPr>
              <a:spLocks noChangeArrowheads="1"/>
            </p:cNvSpPr>
            <p:nvPr/>
          </p:nvSpPr>
          <p:spPr bwMode="auto">
            <a:xfrm>
              <a:off x="647" y="2456"/>
              <a:ext cx="20" cy="2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53"/>
            <p:cNvGrpSpPr>
              <a:grpSpLocks/>
            </p:cNvGrpSpPr>
            <p:nvPr/>
          </p:nvGrpSpPr>
          <p:grpSpPr bwMode="auto">
            <a:xfrm>
              <a:off x="647" y="2456"/>
              <a:ext cx="20" cy="23"/>
              <a:chOff x="647" y="2456"/>
              <a:chExt cx="20" cy="23"/>
            </a:xfrm>
          </p:grpSpPr>
          <p:sp>
            <p:nvSpPr>
              <p:cNvPr id="173" name="Oval 54"/>
              <p:cNvSpPr>
                <a:spLocks noChangeArrowheads="1"/>
              </p:cNvSpPr>
              <p:nvPr/>
            </p:nvSpPr>
            <p:spPr bwMode="auto">
              <a:xfrm>
                <a:off x="647" y="2456"/>
                <a:ext cx="20" cy="2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Oval 55"/>
              <p:cNvSpPr>
                <a:spLocks noChangeArrowheads="1"/>
              </p:cNvSpPr>
              <p:nvPr/>
            </p:nvSpPr>
            <p:spPr bwMode="auto">
              <a:xfrm>
                <a:off x="647" y="2456"/>
                <a:ext cx="20" cy="23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Oval 56"/>
            <p:cNvSpPr>
              <a:spLocks noChangeArrowheads="1"/>
            </p:cNvSpPr>
            <p:nvPr/>
          </p:nvSpPr>
          <p:spPr bwMode="auto">
            <a:xfrm>
              <a:off x="647" y="2456"/>
              <a:ext cx="20" cy="2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57"/>
            <p:cNvGrpSpPr>
              <a:grpSpLocks/>
            </p:cNvGrpSpPr>
            <p:nvPr/>
          </p:nvGrpSpPr>
          <p:grpSpPr bwMode="auto">
            <a:xfrm>
              <a:off x="669" y="2464"/>
              <a:ext cx="21" cy="22"/>
              <a:chOff x="669" y="2464"/>
              <a:chExt cx="21" cy="22"/>
            </a:xfrm>
          </p:grpSpPr>
          <p:sp>
            <p:nvSpPr>
              <p:cNvPr id="171" name="Oval 58"/>
              <p:cNvSpPr>
                <a:spLocks noChangeArrowheads="1"/>
              </p:cNvSpPr>
              <p:nvPr/>
            </p:nvSpPr>
            <p:spPr bwMode="auto">
              <a:xfrm>
                <a:off x="669" y="2464"/>
                <a:ext cx="21" cy="22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Oval 59"/>
              <p:cNvSpPr>
                <a:spLocks noChangeArrowheads="1"/>
              </p:cNvSpPr>
              <p:nvPr/>
            </p:nvSpPr>
            <p:spPr bwMode="auto">
              <a:xfrm>
                <a:off x="669" y="2464"/>
                <a:ext cx="21" cy="22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Oval 60"/>
            <p:cNvSpPr>
              <a:spLocks noChangeArrowheads="1"/>
            </p:cNvSpPr>
            <p:nvPr/>
          </p:nvSpPr>
          <p:spPr bwMode="auto">
            <a:xfrm>
              <a:off x="669" y="2464"/>
              <a:ext cx="21" cy="2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61"/>
            <p:cNvGrpSpPr>
              <a:grpSpLocks/>
            </p:cNvGrpSpPr>
            <p:nvPr/>
          </p:nvGrpSpPr>
          <p:grpSpPr bwMode="auto">
            <a:xfrm>
              <a:off x="669" y="2464"/>
              <a:ext cx="21" cy="22"/>
              <a:chOff x="669" y="2464"/>
              <a:chExt cx="21" cy="22"/>
            </a:xfrm>
          </p:grpSpPr>
          <p:sp>
            <p:nvSpPr>
              <p:cNvPr id="169" name="Oval 62"/>
              <p:cNvSpPr>
                <a:spLocks noChangeArrowheads="1"/>
              </p:cNvSpPr>
              <p:nvPr/>
            </p:nvSpPr>
            <p:spPr bwMode="auto">
              <a:xfrm>
                <a:off x="669" y="2464"/>
                <a:ext cx="21" cy="22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Oval 63"/>
              <p:cNvSpPr>
                <a:spLocks noChangeArrowheads="1"/>
              </p:cNvSpPr>
              <p:nvPr/>
            </p:nvSpPr>
            <p:spPr bwMode="auto">
              <a:xfrm>
                <a:off x="669" y="2464"/>
                <a:ext cx="21" cy="22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Oval 64"/>
            <p:cNvSpPr>
              <a:spLocks noChangeArrowheads="1"/>
            </p:cNvSpPr>
            <p:nvPr/>
          </p:nvSpPr>
          <p:spPr bwMode="auto">
            <a:xfrm>
              <a:off x="669" y="2464"/>
              <a:ext cx="21" cy="2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65"/>
            <p:cNvGrpSpPr>
              <a:grpSpLocks/>
            </p:cNvGrpSpPr>
            <p:nvPr/>
          </p:nvGrpSpPr>
          <p:grpSpPr bwMode="auto">
            <a:xfrm>
              <a:off x="624" y="2464"/>
              <a:ext cx="21" cy="22"/>
              <a:chOff x="624" y="2464"/>
              <a:chExt cx="21" cy="22"/>
            </a:xfrm>
          </p:grpSpPr>
          <p:sp>
            <p:nvSpPr>
              <p:cNvPr id="167" name="Oval 66"/>
              <p:cNvSpPr>
                <a:spLocks noChangeArrowheads="1"/>
              </p:cNvSpPr>
              <p:nvPr/>
            </p:nvSpPr>
            <p:spPr bwMode="auto">
              <a:xfrm>
                <a:off x="624" y="2464"/>
                <a:ext cx="21" cy="22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Oval 67"/>
              <p:cNvSpPr>
                <a:spLocks noChangeArrowheads="1"/>
              </p:cNvSpPr>
              <p:nvPr/>
            </p:nvSpPr>
            <p:spPr bwMode="auto">
              <a:xfrm>
                <a:off x="624" y="2464"/>
                <a:ext cx="21" cy="22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Oval 68"/>
            <p:cNvSpPr>
              <a:spLocks noChangeArrowheads="1"/>
            </p:cNvSpPr>
            <p:nvPr/>
          </p:nvSpPr>
          <p:spPr bwMode="auto">
            <a:xfrm>
              <a:off x="624" y="2464"/>
              <a:ext cx="21" cy="2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69"/>
            <p:cNvGrpSpPr>
              <a:grpSpLocks/>
            </p:cNvGrpSpPr>
            <p:nvPr/>
          </p:nvGrpSpPr>
          <p:grpSpPr bwMode="auto">
            <a:xfrm>
              <a:off x="624" y="2464"/>
              <a:ext cx="21" cy="22"/>
              <a:chOff x="624" y="2464"/>
              <a:chExt cx="21" cy="22"/>
            </a:xfrm>
          </p:grpSpPr>
          <p:sp>
            <p:nvSpPr>
              <p:cNvPr id="165" name="Oval 70"/>
              <p:cNvSpPr>
                <a:spLocks noChangeArrowheads="1"/>
              </p:cNvSpPr>
              <p:nvPr/>
            </p:nvSpPr>
            <p:spPr bwMode="auto">
              <a:xfrm>
                <a:off x="624" y="2464"/>
                <a:ext cx="21" cy="22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71"/>
              <p:cNvSpPr>
                <a:spLocks noChangeArrowheads="1"/>
              </p:cNvSpPr>
              <p:nvPr/>
            </p:nvSpPr>
            <p:spPr bwMode="auto">
              <a:xfrm>
                <a:off x="624" y="2464"/>
                <a:ext cx="21" cy="22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Oval 72"/>
            <p:cNvSpPr>
              <a:spLocks noChangeArrowheads="1"/>
            </p:cNvSpPr>
            <p:nvPr/>
          </p:nvSpPr>
          <p:spPr bwMode="auto">
            <a:xfrm>
              <a:off x="624" y="2464"/>
              <a:ext cx="21" cy="22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73"/>
            <p:cNvGrpSpPr>
              <a:grpSpLocks/>
            </p:cNvGrpSpPr>
            <p:nvPr/>
          </p:nvGrpSpPr>
          <p:grpSpPr bwMode="auto">
            <a:xfrm>
              <a:off x="1123" y="2226"/>
              <a:ext cx="312" cy="272"/>
              <a:chOff x="1123" y="2226"/>
              <a:chExt cx="312" cy="272"/>
            </a:xfrm>
          </p:grpSpPr>
          <p:sp>
            <p:nvSpPr>
              <p:cNvPr id="162" name="Freeform 74"/>
              <p:cNvSpPr>
                <a:spLocks/>
              </p:cNvSpPr>
              <p:nvPr/>
            </p:nvSpPr>
            <p:spPr bwMode="auto">
              <a:xfrm>
                <a:off x="1123" y="2226"/>
                <a:ext cx="85" cy="115"/>
              </a:xfrm>
              <a:custGeom>
                <a:avLst/>
                <a:gdLst>
                  <a:gd name="T0" fmla="*/ 0 w 85"/>
                  <a:gd name="T1" fmla="*/ 114 h 115"/>
                  <a:gd name="T2" fmla="*/ 0 w 85"/>
                  <a:gd name="T3" fmla="*/ 108 h 115"/>
                  <a:gd name="T4" fmla="*/ 42 w 85"/>
                  <a:gd name="T5" fmla="*/ 0 h 115"/>
                  <a:gd name="T6" fmla="*/ 85 w 85"/>
                  <a:gd name="T7" fmla="*/ 108 h 115"/>
                  <a:gd name="T8" fmla="*/ 85 w 85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5">
                    <a:moveTo>
                      <a:pt x="0" y="114"/>
                    </a:moveTo>
                    <a:cubicBezTo>
                      <a:pt x="0" y="112"/>
                      <a:pt x="0" y="110"/>
                      <a:pt x="0" y="108"/>
                    </a:cubicBezTo>
                    <a:cubicBezTo>
                      <a:pt x="0" y="48"/>
                      <a:pt x="19" y="0"/>
                      <a:pt x="42" y="0"/>
                    </a:cubicBezTo>
                    <a:cubicBezTo>
                      <a:pt x="66" y="0"/>
                      <a:pt x="85" y="48"/>
                      <a:pt x="85" y="108"/>
                    </a:cubicBezTo>
                    <a:cubicBezTo>
                      <a:pt x="85" y="110"/>
                      <a:pt x="85" y="113"/>
                      <a:pt x="85" y="1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75"/>
              <p:cNvSpPr>
                <a:spLocks/>
              </p:cNvSpPr>
              <p:nvPr/>
            </p:nvSpPr>
            <p:spPr bwMode="auto">
              <a:xfrm>
                <a:off x="1349" y="2226"/>
                <a:ext cx="86" cy="115"/>
              </a:xfrm>
              <a:custGeom>
                <a:avLst/>
                <a:gdLst>
                  <a:gd name="T0" fmla="*/ 0 w 86"/>
                  <a:gd name="T1" fmla="*/ 114 h 115"/>
                  <a:gd name="T2" fmla="*/ 0 w 86"/>
                  <a:gd name="T3" fmla="*/ 108 h 115"/>
                  <a:gd name="T4" fmla="*/ 43 w 86"/>
                  <a:gd name="T5" fmla="*/ 0 h 115"/>
                  <a:gd name="T6" fmla="*/ 86 w 86"/>
                  <a:gd name="T7" fmla="*/ 108 h 115"/>
                  <a:gd name="T8" fmla="*/ 86 w 86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5">
                    <a:moveTo>
                      <a:pt x="0" y="114"/>
                    </a:moveTo>
                    <a:cubicBezTo>
                      <a:pt x="0" y="113"/>
                      <a:pt x="0" y="110"/>
                      <a:pt x="0" y="108"/>
                    </a:cubicBezTo>
                    <a:cubicBezTo>
                      <a:pt x="0" y="48"/>
                      <a:pt x="19" y="0"/>
                      <a:pt x="43" y="0"/>
                    </a:cubicBezTo>
                    <a:cubicBezTo>
                      <a:pt x="66" y="0"/>
                      <a:pt x="86" y="48"/>
                      <a:pt x="86" y="108"/>
                    </a:cubicBezTo>
                    <a:cubicBezTo>
                      <a:pt x="86" y="111"/>
                      <a:pt x="86" y="113"/>
                      <a:pt x="86" y="1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76"/>
              <p:cNvSpPr>
                <a:spLocks/>
              </p:cNvSpPr>
              <p:nvPr/>
            </p:nvSpPr>
            <p:spPr bwMode="auto">
              <a:xfrm>
                <a:off x="1208" y="2335"/>
                <a:ext cx="142" cy="163"/>
              </a:xfrm>
              <a:custGeom>
                <a:avLst/>
                <a:gdLst>
                  <a:gd name="T0" fmla="*/ 0 w 142"/>
                  <a:gd name="T1" fmla="*/ 0 h 163"/>
                  <a:gd name="T2" fmla="*/ 0 w 142"/>
                  <a:gd name="T3" fmla="*/ 9 h 163"/>
                  <a:gd name="T4" fmla="*/ 71 w 142"/>
                  <a:gd name="T5" fmla="*/ 163 h 163"/>
                  <a:gd name="T6" fmla="*/ 142 w 142"/>
                  <a:gd name="T7" fmla="*/ 9 h 163"/>
                  <a:gd name="T8" fmla="*/ 142 w 142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63">
                    <a:moveTo>
                      <a:pt x="0" y="0"/>
                    </a:moveTo>
                    <a:cubicBezTo>
                      <a:pt x="0" y="4"/>
                      <a:pt x="0" y="6"/>
                      <a:pt x="0" y="9"/>
                    </a:cubicBezTo>
                    <a:cubicBezTo>
                      <a:pt x="0" y="94"/>
                      <a:pt x="32" y="163"/>
                      <a:pt x="71" y="163"/>
                    </a:cubicBezTo>
                    <a:cubicBezTo>
                      <a:pt x="111" y="163"/>
                      <a:pt x="142" y="94"/>
                      <a:pt x="142" y="9"/>
                    </a:cubicBezTo>
                    <a:cubicBezTo>
                      <a:pt x="142" y="6"/>
                      <a:pt x="142" y="3"/>
                      <a:pt x="14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77"/>
            <p:cNvGrpSpPr>
              <a:grpSpLocks/>
            </p:cNvGrpSpPr>
            <p:nvPr/>
          </p:nvGrpSpPr>
          <p:grpSpPr bwMode="auto">
            <a:xfrm>
              <a:off x="1269" y="2486"/>
              <a:ext cx="21" cy="23"/>
              <a:chOff x="1269" y="2486"/>
              <a:chExt cx="21" cy="23"/>
            </a:xfrm>
          </p:grpSpPr>
          <p:grpSp>
            <p:nvGrpSpPr>
              <p:cNvPr id="158" name="Group 78"/>
              <p:cNvGrpSpPr>
                <a:grpSpLocks/>
              </p:cNvGrpSpPr>
              <p:nvPr/>
            </p:nvGrpSpPr>
            <p:grpSpPr bwMode="auto">
              <a:xfrm>
                <a:off x="1269" y="2486"/>
                <a:ext cx="21" cy="23"/>
                <a:chOff x="1269" y="2486"/>
                <a:chExt cx="21" cy="23"/>
              </a:xfrm>
            </p:grpSpPr>
            <p:sp>
              <p:nvSpPr>
                <p:cNvPr id="160" name="Oval 79"/>
                <p:cNvSpPr>
                  <a:spLocks noChangeArrowheads="1"/>
                </p:cNvSpPr>
                <p:nvPr/>
              </p:nvSpPr>
              <p:spPr bwMode="auto">
                <a:xfrm>
                  <a:off x="1269" y="2486"/>
                  <a:ext cx="21" cy="23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Oval 80"/>
                <p:cNvSpPr>
                  <a:spLocks noChangeArrowheads="1"/>
                </p:cNvSpPr>
                <p:nvPr/>
              </p:nvSpPr>
              <p:spPr bwMode="auto">
                <a:xfrm>
                  <a:off x="1269" y="2486"/>
                  <a:ext cx="21" cy="23"/>
                </a:xfrm>
                <a:prstGeom prst="ellips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9" name="Oval 81"/>
              <p:cNvSpPr>
                <a:spLocks noChangeArrowheads="1"/>
              </p:cNvSpPr>
              <p:nvPr/>
            </p:nvSpPr>
            <p:spPr bwMode="auto">
              <a:xfrm>
                <a:off x="1269" y="2486"/>
                <a:ext cx="21" cy="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82"/>
            <p:cNvGrpSpPr>
              <a:grpSpLocks/>
            </p:cNvGrpSpPr>
            <p:nvPr/>
          </p:nvGrpSpPr>
          <p:grpSpPr bwMode="auto">
            <a:xfrm>
              <a:off x="1292" y="2479"/>
              <a:ext cx="21" cy="23"/>
              <a:chOff x="1292" y="2479"/>
              <a:chExt cx="21" cy="23"/>
            </a:xfrm>
          </p:grpSpPr>
          <p:grpSp>
            <p:nvGrpSpPr>
              <p:cNvPr id="154" name="Group 83"/>
              <p:cNvGrpSpPr>
                <a:grpSpLocks/>
              </p:cNvGrpSpPr>
              <p:nvPr/>
            </p:nvGrpSpPr>
            <p:grpSpPr bwMode="auto">
              <a:xfrm>
                <a:off x="1292" y="2479"/>
                <a:ext cx="21" cy="23"/>
                <a:chOff x="1292" y="2479"/>
                <a:chExt cx="21" cy="23"/>
              </a:xfrm>
            </p:grpSpPr>
            <p:sp>
              <p:nvSpPr>
                <p:cNvPr id="156" name="Oval 84"/>
                <p:cNvSpPr>
                  <a:spLocks noChangeArrowheads="1"/>
                </p:cNvSpPr>
                <p:nvPr/>
              </p:nvSpPr>
              <p:spPr bwMode="auto">
                <a:xfrm>
                  <a:off x="1292" y="2479"/>
                  <a:ext cx="21" cy="23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Oval 85"/>
                <p:cNvSpPr>
                  <a:spLocks noChangeArrowheads="1"/>
                </p:cNvSpPr>
                <p:nvPr/>
              </p:nvSpPr>
              <p:spPr bwMode="auto">
                <a:xfrm>
                  <a:off x="1292" y="2479"/>
                  <a:ext cx="21" cy="23"/>
                </a:xfrm>
                <a:prstGeom prst="ellips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5" name="Oval 86"/>
              <p:cNvSpPr>
                <a:spLocks noChangeArrowheads="1"/>
              </p:cNvSpPr>
              <p:nvPr/>
            </p:nvSpPr>
            <p:spPr bwMode="auto">
              <a:xfrm>
                <a:off x="1292" y="2479"/>
                <a:ext cx="21" cy="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87"/>
            <p:cNvGrpSpPr>
              <a:grpSpLocks/>
            </p:cNvGrpSpPr>
            <p:nvPr/>
          </p:nvGrpSpPr>
          <p:grpSpPr bwMode="auto">
            <a:xfrm>
              <a:off x="1248" y="2479"/>
              <a:ext cx="21" cy="23"/>
              <a:chOff x="1248" y="2479"/>
              <a:chExt cx="21" cy="23"/>
            </a:xfrm>
          </p:grpSpPr>
          <p:grpSp>
            <p:nvGrpSpPr>
              <p:cNvPr id="150" name="Group 88"/>
              <p:cNvGrpSpPr>
                <a:grpSpLocks/>
              </p:cNvGrpSpPr>
              <p:nvPr/>
            </p:nvGrpSpPr>
            <p:grpSpPr bwMode="auto">
              <a:xfrm>
                <a:off x="1248" y="2479"/>
                <a:ext cx="21" cy="23"/>
                <a:chOff x="1248" y="2479"/>
                <a:chExt cx="21" cy="23"/>
              </a:xfrm>
            </p:grpSpPr>
            <p:sp>
              <p:nvSpPr>
                <p:cNvPr id="152" name="Oval 89"/>
                <p:cNvSpPr>
                  <a:spLocks noChangeArrowheads="1"/>
                </p:cNvSpPr>
                <p:nvPr/>
              </p:nvSpPr>
              <p:spPr bwMode="auto">
                <a:xfrm>
                  <a:off x="1248" y="2479"/>
                  <a:ext cx="21" cy="23"/>
                </a:xfrm>
                <a:prstGeom prst="ellipse">
                  <a:avLst/>
                </a:prstGeom>
                <a:solidFill>
                  <a:srgbClr val="FFFF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Oval 90"/>
                <p:cNvSpPr>
                  <a:spLocks noChangeArrowheads="1"/>
                </p:cNvSpPr>
                <p:nvPr/>
              </p:nvSpPr>
              <p:spPr bwMode="auto">
                <a:xfrm>
                  <a:off x="1248" y="2479"/>
                  <a:ext cx="21" cy="23"/>
                </a:xfrm>
                <a:prstGeom prst="ellipse">
                  <a:avLst/>
                </a:prstGeom>
                <a:noFill/>
                <a:ln w="158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1" name="Oval 91"/>
              <p:cNvSpPr>
                <a:spLocks noChangeArrowheads="1"/>
              </p:cNvSpPr>
              <p:nvPr/>
            </p:nvSpPr>
            <p:spPr bwMode="auto">
              <a:xfrm>
                <a:off x="1248" y="2479"/>
                <a:ext cx="21" cy="23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" name="Freeform 92"/>
            <p:cNvSpPr>
              <a:spLocks/>
            </p:cNvSpPr>
            <p:nvPr/>
          </p:nvSpPr>
          <p:spPr bwMode="auto">
            <a:xfrm>
              <a:off x="1123" y="2226"/>
              <a:ext cx="85" cy="115"/>
            </a:xfrm>
            <a:custGeom>
              <a:avLst/>
              <a:gdLst>
                <a:gd name="T0" fmla="*/ 0 w 85"/>
                <a:gd name="T1" fmla="*/ 114 h 115"/>
                <a:gd name="T2" fmla="*/ 0 w 85"/>
                <a:gd name="T3" fmla="*/ 108 h 115"/>
                <a:gd name="T4" fmla="*/ 42 w 85"/>
                <a:gd name="T5" fmla="*/ 0 h 115"/>
                <a:gd name="T6" fmla="*/ 85 w 85"/>
                <a:gd name="T7" fmla="*/ 108 h 115"/>
                <a:gd name="T8" fmla="*/ 85 w 8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5">
                  <a:moveTo>
                    <a:pt x="0" y="114"/>
                  </a:moveTo>
                  <a:cubicBezTo>
                    <a:pt x="0" y="112"/>
                    <a:pt x="0" y="110"/>
                    <a:pt x="0" y="108"/>
                  </a:cubicBezTo>
                  <a:cubicBezTo>
                    <a:pt x="0" y="48"/>
                    <a:pt x="19" y="0"/>
                    <a:pt x="42" y="0"/>
                  </a:cubicBezTo>
                  <a:cubicBezTo>
                    <a:pt x="66" y="0"/>
                    <a:pt x="85" y="48"/>
                    <a:pt x="85" y="108"/>
                  </a:cubicBezTo>
                  <a:cubicBezTo>
                    <a:pt x="85" y="110"/>
                    <a:pt x="85" y="113"/>
                    <a:pt x="85" y="11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3"/>
            <p:cNvSpPr>
              <a:spLocks/>
            </p:cNvSpPr>
            <p:nvPr/>
          </p:nvSpPr>
          <p:spPr bwMode="auto">
            <a:xfrm>
              <a:off x="1349" y="2226"/>
              <a:ext cx="86" cy="115"/>
            </a:xfrm>
            <a:custGeom>
              <a:avLst/>
              <a:gdLst>
                <a:gd name="T0" fmla="*/ 0 w 86"/>
                <a:gd name="T1" fmla="*/ 114 h 115"/>
                <a:gd name="T2" fmla="*/ 0 w 86"/>
                <a:gd name="T3" fmla="*/ 108 h 115"/>
                <a:gd name="T4" fmla="*/ 43 w 86"/>
                <a:gd name="T5" fmla="*/ 0 h 115"/>
                <a:gd name="T6" fmla="*/ 86 w 86"/>
                <a:gd name="T7" fmla="*/ 108 h 115"/>
                <a:gd name="T8" fmla="*/ 86 w 86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5">
                  <a:moveTo>
                    <a:pt x="0" y="114"/>
                  </a:moveTo>
                  <a:cubicBezTo>
                    <a:pt x="0" y="113"/>
                    <a:pt x="0" y="110"/>
                    <a:pt x="0" y="108"/>
                  </a:cubicBezTo>
                  <a:cubicBezTo>
                    <a:pt x="0" y="48"/>
                    <a:pt x="19" y="0"/>
                    <a:pt x="43" y="0"/>
                  </a:cubicBezTo>
                  <a:cubicBezTo>
                    <a:pt x="66" y="0"/>
                    <a:pt x="86" y="48"/>
                    <a:pt x="86" y="108"/>
                  </a:cubicBezTo>
                  <a:cubicBezTo>
                    <a:pt x="86" y="111"/>
                    <a:pt x="86" y="113"/>
                    <a:pt x="86" y="11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4"/>
            <p:cNvSpPr>
              <a:spLocks/>
            </p:cNvSpPr>
            <p:nvPr/>
          </p:nvSpPr>
          <p:spPr bwMode="auto">
            <a:xfrm>
              <a:off x="1208" y="2335"/>
              <a:ext cx="142" cy="163"/>
            </a:xfrm>
            <a:custGeom>
              <a:avLst/>
              <a:gdLst>
                <a:gd name="T0" fmla="*/ 0 w 142"/>
                <a:gd name="T1" fmla="*/ 0 h 163"/>
                <a:gd name="T2" fmla="*/ 0 w 142"/>
                <a:gd name="T3" fmla="*/ 9 h 163"/>
                <a:gd name="T4" fmla="*/ 71 w 142"/>
                <a:gd name="T5" fmla="*/ 163 h 163"/>
                <a:gd name="T6" fmla="*/ 142 w 142"/>
                <a:gd name="T7" fmla="*/ 9 h 163"/>
                <a:gd name="T8" fmla="*/ 142 w 142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3">
                  <a:moveTo>
                    <a:pt x="0" y="0"/>
                  </a:moveTo>
                  <a:cubicBezTo>
                    <a:pt x="0" y="4"/>
                    <a:pt x="0" y="6"/>
                    <a:pt x="0" y="9"/>
                  </a:cubicBezTo>
                  <a:cubicBezTo>
                    <a:pt x="0" y="94"/>
                    <a:pt x="32" y="163"/>
                    <a:pt x="71" y="163"/>
                  </a:cubicBezTo>
                  <a:cubicBezTo>
                    <a:pt x="111" y="163"/>
                    <a:pt x="142" y="94"/>
                    <a:pt x="142" y="9"/>
                  </a:cubicBezTo>
                  <a:cubicBezTo>
                    <a:pt x="142" y="6"/>
                    <a:pt x="142" y="3"/>
                    <a:pt x="14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5"/>
            <p:cNvSpPr>
              <a:spLocks/>
            </p:cNvSpPr>
            <p:nvPr/>
          </p:nvSpPr>
          <p:spPr bwMode="auto">
            <a:xfrm>
              <a:off x="1123" y="2226"/>
              <a:ext cx="85" cy="115"/>
            </a:xfrm>
            <a:custGeom>
              <a:avLst/>
              <a:gdLst>
                <a:gd name="T0" fmla="*/ 0 w 85"/>
                <a:gd name="T1" fmla="*/ 114 h 115"/>
                <a:gd name="T2" fmla="*/ 0 w 85"/>
                <a:gd name="T3" fmla="*/ 108 h 115"/>
                <a:gd name="T4" fmla="*/ 42 w 85"/>
                <a:gd name="T5" fmla="*/ 0 h 115"/>
                <a:gd name="T6" fmla="*/ 85 w 85"/>
                <a:gd name="T7" fmla="*/ 108 h 115"/>
                <a:gd name="T8" fmla="*/ 85 w 8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5">
                  <a:moveTo>
                    <a:pt x="0" y="114"/>
                  </a:moveTo>
                  <a:cubicBezTo>
                    <a:pt x="0" y="112"/>
                    <a:pt x="0" y="110"/>
                    <a:pt x="0" y="108"/>
                  </a:cubicBezTo>
                  <a:cubicBezTo>
                    <a:pt x="0" y="48"/>
                    <a:pt x="19" y="0"/>
                    <a:pt x="42" y="0"/>
                  </a:cubicBezTo>
                  <a:cubicBezTo>
                    <a:pt x="66" y="0"/>
                    <a:pt x="85" y="48"/>
                    <a:pt x="85" y="108"/>
                  </a:cubicBezTo>
                  <a:cubicBezTo>
                    <a:pt x="85" y="110"/>
                    <a:pt x="85" y="113"/>
                    <a:pt x="85" y="11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6"/>
            <p:cNvSpPr>
              <a:spLocks/>
            </p:cNvSpPr>
            <p:nvPr/>
          </p:nvSpPr>
          <p:spPr bwMode="auto">
            <a:xfrm>
              <a:off x="1349" y="2226"/>
              <a:ext cx="86" cy="115"/>
            </a:xfrm>
            <a:custGeom>
              <a:avLst/>
              <a:gdLst>
                <a:gd name="T0" fmla="*/ 0 w 86"/>
                <a:gd name="T1" fmla="*/ 114 h 115"/>
                <a:gd name="T2" fmla="*/ 0 w 86"/>
                <a:gd name="T3" fmla="*/ 108 h 115"/>
                <a:gd name="T4" fmla="*/ 43 w 86"/>
                <a:gd name="T5" fmla="*/ 0 h 115"/>
                <a:gd name="T6" fmla="*/ 86 w 86"/>
                <a:gd name="T7" fmla="*/ 108 h 115"/>
                <a:gd name="T8" fmla="*/ 86 w 86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5">
                  <a:moveTo>
                    <a:pt x="0" y="114"/>
                  </a:moveTo>
                  <a:cubicBezTo>
                    <a:pt x="0" y="113"/>
                    <a:pt x="0" y="110"/>
                    <a:pt x="0" y="108"/>
                  </a:cubicBezTo>
                  <a:cubicBezTo>
                    <a:pt x="0" y="48"/>
                    <a:pt x="19" y="0"/>
                    <a:pt x="43" y="0"/>
                  </a:cubicBezTo>
                  <a:cubicBezTo>
                    <a:pt x="66" y="0"/>
                    <a:pt x="86" y="48"/>
                    <a:pt x="86" y="108"/>
                  </a:cubicBezTo>
                  <a:cubicBezTo>
                    <a:pt x="86" y="111"/>
                    <a:pt x="86" y="113"/>
                    <a:pt x="86" y="11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7"/>
            <p:cNvSpPr>
              <a:spLocks/>
            </p:cNvSpPr>
            <p:nvPr/>
          </p:nvSpPr>
          <p:spPr bwMode="auto">
            <a:xfrm>
              <a:off x="1208" y="2335"/>
              <a:ext cx="142" cy="163"/>
            </a:xfrm>
            <a:custGeom>
              <a:avLst/>
              <a:gdLst>
                <a:gd name="T0" fmla="*/ 0 w 142"/>
                <a:gd name="T1" fmla="*/ 0 h 163"/>
                <a:gd name="T2" fmla="*/ 0 w 142"/>
                <a:gd name="T3" fmla="*/ 9 h 163"/>
                <a:gd name="T4" fmla="*/ 71 w 142"/>
                <a:gd name="T5" fmla="*/ 163 h 163"/>
                <a:gd name="T6" fmla="*/ 142 w 142"/>
                <a:gd name="T7" fmla="*/ 9 h 163"/>
                <a:gd name="T8" fmla="*/ 142 w 142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3">
                  <a:moveTo>
                    <a:pt x="0" y="0"/>
                  </a:moveTo>
                  <a:cubicBezTo>
                    <a:pt x="0" y="4"/>
                    <a:pt x="0" y="6"/>
                    <a:pt x="0" y="9"/>
                  </a:cubicBezTo>
                  <a:cubicBezTo>
                    <a:pt x="0" y="94"/>
                    <a:pt x="32" y="163"/>
                    <a:pt x="71" y="163"/>
                  </a:cubicBezTo>
                  <a:cubicBezTo>
                    <a:pt x="111" y="163"/>
                    <a:pt x="142" y="94"/>
                    <a:pt x="142" y="9"/>
                  </a:cubicBezTo>
                  <a:cubicBezTo>
                    <a:pt x="142" y="6"/>
                    <a:pt x="142" y="3"/>
                    <a:pt x="14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98"/>
            <p:cNvGrpSpPr>
              <a:grpSpLocks/>
            </p:cNvGrpSpPr>
            <p:nvPr/>
          </p:nvGrpSpPr>
          <p:grpSpPr bwMode="auto">
            <a:xfrm>
              <a:off x="1269" y="2486"/>
              <a:ext cx="21" cy="23"/>
              <a:chOff x="1269" y="2486"/>
              <a:chExt cx="21" cy="23"/>
            </a:xfrm>
          </p:grpSpPr>
          <p:sp>
            <p:nvSpPr>
              <p:cNvPr id="148" name="Oval 99"/>
              <p:cNvSpPr>
                <a:spLocks noChangeArrowheads="1"/>
              </p:cNvSpPr>
              <p:nvPr/>
            </p:nvSpPr>
            <p:spPr bwMode="auto">
              <a:xfrm>
                <a:off x="1269" y="2486"/>
                <a:ext cx="21" cy="2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100"/>
              <p:cNvSpPr>
                <a:spLocks noChangeArrowheads="1"/>
              </p:cNvSpPr>
              <p:nvPr/>
            </p:nvSpPr>
            <p:spPr bwMode="auto">
              <a:xfrm>
                <a:off x="1269" y="2486"/>
                <a:ext cx="21" cy="23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" name="Oval 101"/>
            <p:cNvSpPr>
              <a:spLocks noChangeArrowheads="1"/>
            </p:cNvSpPr>
            <p:nvPr/>
          </p:nvSpPr>
          <p:spPr bwMode="auto">
            <a:xfrm>
              <a:off x="1269" y="2486"/>
              <a:ext cx="21" cy="2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" name="Group 102"/>
            <p:cNvGrpSpPr>
              <a:grpSpLocks/>
            </p:cNvGrpSpPr>
            <p:nvPr/>
          </p:nvGrpSpPr>
          <p:grpSpPr bwMode="auto">
            <a:xfrm>
              <a:off x="1269" y="2486"/>
              <a:ext cx="21" cy="23"/>
              <a:chOff x="1269" y="2486"/>
              <a:chExt cx="21" cy="23"/>
            </a:xfrm>
          </p:grpSpPr>
          <p:sp>
            <p:nvSpPr>
              <p:cNvPr id="146" name="Oval 103"/>
              <p:cNvSpPr>
                <a:spLocks noChangeArrowheads="1"/>
              </p:cNvSpPr>
              <p:nvPr/>
            </p:nvSpPr>
            <p:spPr bwMode="auto">
              <a:xfrm>
                <a:off x="1269" y="2486"/>
                <a:ext cx="21" cy="2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104"/>
              <p:cNvSpPr>
                <a:spLocks noChangeArrowheads="1"/>
              </p:cNvSpPr>
              <p:nvPr/>
            </p:nvSpPr>
            <p:spPr bwMode="auto">
              <a:xfrm>
                <a:off x="1269" y="2486"/>
                <a:ext cx="21" cy="23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Oval 105"/>
            <p:cNvSpPr>
              <a:spLocks noChangeArrowheads="1"/>
            </p:cNvSpPr>
            <p:nvPr/>
          </p:nvSpPr>
          <p:spPr bwMode="auto">
            <a:xfrm>
              <a:off x="1269" y="2486"/>
              <a:ext cx="21" cy="2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106"/>
            <p:cNvGrpSpPr>
              <a:grpSpLocks/>
            </p:cNvGrpSpPr>
            <p:nvPr/>
          </p:nvGrpSpPr>
          <p:grpSpPr bwMode="auto">
            <a:xfrm>
              <a:off x="1292" y="2479"/>
              <a:ext cx="21" cy="23"/>
              <a:chOff x="1292" y="2479"/>
              <a:chExt cx="21" cy="23"/>
            </a:xfrm>
          </p:grpSpPr>
          <p:sp>
            <p:nvSpPr>
              <p:cNvPr id="144" name="Oval 107"/>
              <p:cNvSpPr>
                <a:spLocks noChangeArrowheads="1"/>
              </p:cNvSpPr>
              <p:nvPr/>
            </p:nvSpPr>
            <p:spPr bwMode="auto">
              <a:xfrm>
                <a:off x="1292" y="2479"/>
                <a:ext cx="21" cy="2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108"/>
              <p:cNvSpPr>
                <a:spLocks noChangeArrowheads="1"/>
              </p:cNvSpPr>
              <p:nvPr/>
            </p:nvSpPr>
            <p:spPr bwMode="auto">
              <a:xfrm>
                <a:off x="1292" y="2479"/>
                <a:ext cx="21" cy="23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Oval 109"/>
            <p:cNvSpPr>
              <a:spLocks noChangeArrowheads="1"/>
            </p:cNvSpPr>
            <p:nvPr/>
          </p:nvSpPr>
          <p:spPr bwMode="auto">
            <a:xfrm>
              <a:off x="1292" y="2479"/>
              <a:ext cx="21" cy="2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110"/>
            <p:cNvGrpSpPr>
              <a:grpSpLocks/>
            </p:cNvGrpSpPr>
            <p:nvPr/>
          </p:nvGrpSpPr>
          <p:grpSpPr bwMode="auto">
            <a:xfrm>
              <a:off x="1292" y="2479"/>
              <a:ext cx="21" cy="23"/>
              <a:chOff x="1292" y="2479"/>
              <a:chExt cx="21" cy="23"/>
            </a:xfrm>
          </p:grpSpPr>
          <p:sp>
            <p:nvSpPr>
              <p:cNvPr id="142" name="Oval 111"/>
              <p:cNvSpPr>
                <a:spLocks noChangeArrowheads="1"/>
              </p:cNvSpPr>
              <p:nvPr/>
            </p:nvSpPr>
            <p:spPr bwMode="auto">
              <a:xfrm>
                <a:off x="1292" y="2479"/>
                <a:ext cx="21" cy="2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112"/>
              <p:cNvSpPr>
                <a:spLocks noChangeArrowheads="1"/>
              </p:cNvSpPr>
              <p:nvPr/>
            </p:nvSpPr>
            <p:spPr bwMode="auto">
              <a:xfrm>
                <a:off x="1292" y="2479"/>
                <a:ext cx="21" cy="23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Oval 113"/>
            <p:cNvSpPr>
              <a:spLocks noChangeArrowheads="1"/>
            </p:cNvSpPr>
            <p:nvPr/>
          </p:nvSpPr>
          <p:spPr bwMode="auto">
            <a:xfrm>
              <a:off x="1292" y="2479"/>
              <a:ext cx="21" cy="2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114"/>
            <p:cNvGrpSpPr>
              <a:grpSpLocks/>
            </p:cNvGrpSpPr>
            <p:nvPr/>
          </p:nvGrpSpPr>
          <p:grpSpPr bwMode="auto">
            <a:xfrm>
              <a:off x="1248" y="2479"/>
              <a:ext cx="21" cy="23"/>
              <a:chOff x="1248" y="2479"/>
              <a:chExt cx="21" cy="23"/>
            </a:xfrm>
          </p:grpSpPr>
          <p:sp>
            <p:nvSpPr>
              <p:cNvPr id="140" name="Oval 115"/>
              <p:cNvSpPr>
                <a:spLocks noChangeArrowheads="1"/>
              </p:cNvSpPr>
              <p:nvPr/>
            </p:nvSpPr>
            <p:spPr bwMode="auto">
              <a:xfrm>
                <a:off x="1248" y="2479"/>
                <a:ext cx="21" cy="2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116"/>
              <p:cNvSpPr>
                <a:spLocks noChangeArrowheads="1"/>
              </p:cNvSpPr>
              <p:nvPr/>
            </p:nvSpPr>
            <p:spPr bwMode="auto">
              <a:xfrm>
                <a:off x="1248" y="2479"/>
                <a:ext cx="21" cy="23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Oval 117"/>
            <p:cNvSpPr>
              <a:spLocks noChangeArrowheads="1"/>
            </p:cNvSpPr>
            <p:nvPr/>
          </p:nvSpPr>
          <p:spPr bwMode="auto">
            <a:xfrm>
              <a:off x="1248" y="2479"/>
              <a:ext cx="21" cy="2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118"/>
            <p:cNvGrpSpPr>
              <a:grpSpLocks/>
            </p:cNvGrpSpPr>
            <p:nvPr/>
          </p:nvGrpSpPr>
          <p:grpSpPr bwMode="auto">
            <a:xfrm>
              <a:off x="1248" y="2479"/>
              <a:ext cx="21" cy="23"/>
              <a:chOff x="1248" y="2479"/>
              <a:chExt cx="21" cy="23"/>
            </a:xfrm>
          </p:grpSpPr>
          <p:sp>
            <p:nvSpPr>
              <p:cNvPr id="138" name="Oval 119"/>
              <p:cNvSpPr>
                <a:spLocks noChangeArrowheads="1"/>
              </p:cNvSpPr>
              <p:nvPr/>
            </p:nvSpPr>
            <p:spPr bwMode="auto">
              <a:xfrm>
                <a:off x="1248" y="2479"/>
                <a:ext cx="21" cy="23"/>
              </a:xfrm>
              <a:prstGeom prst="ellipse">
                <a:avLst/>
              </a:pr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120"/>
              <p:cNvSpPr>
                <a:spLocks noChangeArrowheads="1"/>
              </p:cNvSpPr>
              <p:nvPr/>
            </p:nvSpPr>
            <p:spPr bwMode="auto">
              <a:xfrm>
                <a:off x="1248" y="2479"/>
                <a:ext cx="21" cy="23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" name="Oval 121"/>
            <p:cNvSpPr>
              <a:spLocks noChangeArrowheads="1"/>
            </p:cNvSpPr>
            <p:nvPr/>
          </p:nvSpPr>
          <p:spPr bwMode="auto">
            <a:xfrm>
              <a:off x="1248" y="2479"/>
              <a:ext cx="21" cy="23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2"/>
            <p:cNvSpPr>
              <a:spLocks noChangeShapeType="1"/>
            </p:cNvSpPr>
            <p:nvPr/>
          </p:nvSpPr>
          <p:spPr bwMode="auto">
            <a:xfrm>
              <a:off x="169" y="2356"/>
              <a:ext cx="1453" cy="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3"/>
            <p:cNvSpPr>
              <a:spLocks/>
            </p:cNvSpPr>
            <p:nvPr/>
          </p:nvSpPr>
          <p:spPr bwMode="auto">
            <a:xfrm>
              <a:off x="975" y="2610"/>
              <a:ext cx="154" cy="138"/>
            </a:xfrm>
            <a:custGeom>
              <a:avLst/>
              <a:gdLst>
                <a:gd name="T0" fmla="*/ 0 w 154"/>
                <a:gd name="T1" fmla="*/ 9 h 138"/>
                <a:gd name="T2" fmla="*/ 77 w 154"/>
                <a:gd name="T3" fmla="*/ 138 h 138"/>
                <a:gd name="T4" fmla="*/ 154 w 154"/>
                <a:gd name="T5" fmla="*/ 9 h 138"/>
                <a:gd name="T6" fmla="*/ 153 w 15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38">
                  <a:moveTo>
                    <a:pt x="0" y="9"/>
                  </a:moveTo>
                  <a:cubicBezTo>
                    <a:pt x="0" y="81"/>
                    <a:pt x="35" y="138"/>
                    <a:pt x="77" y="138"/>
                  </a:cubicBezTo>
                  <a:cubicBezTo>
                    <a:pt x="120" y="138"/>
                    <a:pt x="154" y="81"/>
                    <a:pt x="154" y="9"/>
                  </a:cubicBezTo>
                  <a:cubicBezTo>
                    <a:pt x="154" y="6"/>
                    <a:pt x="154" y="3"/>
                    <a:pt x="15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4"/>
            <p:cNvSpPr>
              <a:spLocks/>
            </p:cNvSpPr>
            <p:nvPr/>
          </p:nvSpPr>
          <p:spPr bwMode="auto">
            <a:xfrm>
              <a:off x="819" y="2214"/>
              <a:ext cx="154" cy="138"/>
            </a:xfrm>
            <a:custGeom>
              <a:avLst/>
              <a:gdLst>
                <a:gd name="T0" fmla="*/ 0 w 154"/>
                <a:gd name="T1" fmla="*/ 130 h 138"/>
                <a:gd name="T2" fmla="*/ 77 w 154"/>
                <a:gd name="T3" fmla="*/ 0 h 138"/>
                <a:gd name="T4" fmla="*/ 154 w 154"/>
                <a:gd name="T5" fmla="*/ 130 h 138"/>
                <a:gd name="T6" fmla="*/ 154 w 154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138">
                  <a:moveTo>
                    <a:pt x="0" y="130"/>
                  </a:moveTo>
                  <a:cubicBezTo>
                    <a:pt x="0" y="58"/>
                    <a:pt x="35" y="0"/>
                    <a:pt x="77" y="0"/>
                  </a:cubicBezTo>
                  <a:cubicBezTo>
                    <a:pt x="119" y="0"/>
                    <a:pt x="154" y="58"/>
                    <a:pt x="154" y="130"/>
                  </a:cubicBezTo>
                  <a:cubicBezTo>
                    <a:pt x="154" y="133"/>
                    <a:pt x="154" y="136"/>
                    <a:pt x="154" y="13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25"/>
            <p:cNvSpPr>
              <a:spLocks/>
            </p:cNvSpPr>
            <p:nvPr/>
          </p:nvSpPr>
          <p:spPr bwMode="auto">
            <a:xfrm>
              <a:off x="351" y="2210"/>
              <a:ext cx="153" cy="138"/>
            </a:xfrm>
            <a:custGeom>
              <a:avLst/>
              <a:gdLst>
                <a:gd name="T0" fmla="*/ 0 w 153"/>
                <a:gd name="T1" fmla="*/ 129 h 138"/>
                <a:gd name="T2" fmla="*/ 76 w 153"/>
                <a:gd name="T3" fmla="*/ 0 h 138"/>
                <a:gd name="T4" fmla="*/ 153 w 153"/>
                <a:gd name="T5" fmla="*/ 129 h 138"/>
                <a:gd name="T6" fmla="*/ 153 w 153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38">
                  <a:moveTo>
                    <a:pt x="0" y="129"/>
                  </a:moveTo>
                  <a:cubicBezTo>
                    <a:pt x="0" y="57"/>
                    <a:pt x="34" y="0"/>
                    <a:pt x="76" y="0"/>
                  </a:cubicBezTo>
                  <a:cubicBezTo>
                    <a:pt x="119" y="0"/>
                    <a:pt x="153" y="57"/>
                    <a:pt x="153" y="129"/>
                  </a:cubicBezTo>
                  <a:cubicBezTo>
                    <a:pt x="153" y="132"/>
                    <a:pt x="153" y="135"/>
                    <a:pt x="153" y="13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26"/>
            <p:cNvSpPr>
              <a:spLocks noChangeShapeType="1"/>
            </p:cNvSpPr>
            <p:nvPr/>
          </p:nvSpPr>
          <p:spPr bwMode="auto">
            <a:xfrm>
              <a:off x="169" y="2602"/>
              <a:ext cx="1453" cy="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127"/>
            <p:cNvSpPr>
              <a:spLocks noChangeArrowheads="1"/>
            </p:cNvSpPr>
            <p:nvPr/>
          </p:nvSpPr>
          <p:spPr bwMode="auto">
            <a:xfrm>
              <a:off x="45" y="2962"/>
              <a:ext cx="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93" y="3011"/>
              <a:ext cx="2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129"/>
            <p:cNvSpPr>
              <a:spLocks noChangeArrowheads="1"/>
            </p:cNvSpPr>
            <p:nvPr/>
          </p:nvSpPr>
          <p:spPr bwMode="auto">
            <a:xfrm>
              <a:off x="117" y="2962"/>
              <a:ext cx="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3" name="Group 130"/>
            <p:cNvGrpSpPr>
              <a:grpSpLocks/>
            </p:cNvGrpSpPr>
            <p:nvPr/>
          </p:nvGrpSpPr>
          <p:grpSpPr bwMode="auto">
            <a:xfrm>
              <a:off x="1082" y="2341"/>
              <a:ext cx="86" cy="282"/>
              <a:chOff x="1082" y="2341"/>
              <a:chExt cx="86" cy="282"/>
            </a:xfrm>
          </p:grpSpPr>
          <p:sp>
            <p:nvSpPr>
              <p:cNvPr id="136" name="Freeform 131"/>
              <p:cNvSpPr>
                <a:spLocks/>
              </p:cNvSpPr>
              <p:nvPr/>
            </p:nvSpPr>
            <p:spPr bwMode="auto">
              <a:xfrm>
                <a:off x="1082" y="2341"/>
                <a:ext cx="86" cy="282"/>
              </a:xfrm>
              <a:custGeom>
                <a:avLst/>
                <a:gdLst>
                  <a:gd name="T0" fmla="*/ 109 w 892"/>
                  <a:gd name="T1" fmla="*/ 0 h 2908"/>
                  <a:gd name="T2" fmla="*/ 0 w 892"/>
                  <a:gd name="T3" fmla="*/ 125 h 2908"/>
                  <a:gd name="T4" fmla="*/ 0 w 892"/>
                  <a:gd name="T5" fmla="*/ 2784 h 2908"/>
                  <a:gd name="T6" fmla="*/ 109 w 892"/>
                  <a:gd name="T7" fmla="*/ 2908 h 2908"/>
                  <a:gd name="T8" fmla="*/ 783 w 892"/>
                  <a:gd name="T9" fmla="*/ 2908 h 2908"/>
                  <a:gd name="T10" fmla="*/ 892 w 892"/>
                  <a:gd name="T11" fmla="*/ 2784 h 2908"/>
                  <a:gd name="T12" fmla="*/ 892 w 892"/>
                  <a:gd name="T13" fmla="*/ 125 h 2908"/>
                  <a:gd name="T14" fmla="*/ 783 w 892"/>
                  <a:gd name="T15" fmla="*/ 0 h 2908"/>
                  <a:gd name="T16" fmla="*/ 109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9" y="0"/>
                    </a:moveTo>
                    <a:cubicBezTo>
                      <a:pt x="49" y="0"/>
                      <a:pt x="0" y="56"/>
                      <a:pt x="0" y="125"/>
                    </a:cubicBezTo>
                    <a:lnTo>
                      <a:pt x="0" y="2784"/>
                    </a:lnTo>
                    <a:cubicBezTo>
                      <a:pt x="0" y="2853"/>
                      <a:pt x="49" y="2908"/>
                      <a:pt x="109" y="2908"/>
                    </a:cubicBezTo>
                    <a:lnTo>
                      <a:pt x="783" y="2908"/>
                    </a:lnTo>
                    <a:cubicBezTo>
                      <a:pt x="843" y="2908"/>
                      <a:pt x="892" y="2853"/>
                      <a:pt x="892" y="2784"/>
                    </a:cubicBezTo>
                    <a:lnTo>
                      <a:pt x="892" y="125"/>
                    </a:lnTo>
                    <a:cubicBezTo>
                      <a:pt x="892" y="56"/>
                      <a:pt x="843" y="0"/>
                      <a:pt x="78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2"/>
              <p:cNvSpPr>
                <a:spLocks/>
              </p:cNvSpPr>
              <p:nvPr/>
            </p:nvSpPr>
            <p:spPr bwMode="auto">
              <a:xfrm>
                <a:off x="1082" y="2341"/>
                <a:ext cx="86" cy="282"/>
              </a:xfrm>
              <a:custGeom>
                <a:avLst/>
                <a:gdLst>
                  <a:gd name="T0" fmla="*/ 109 w 892"/>
                  <a:gd name="T1" fmla="*/ 0 h 2908"/>
                  <a:gd name="T2" fmla="*/ 0 w 892"/>
                  <a:gd name="T3" fmla="*/ 125 h 2908"/>
                  <a:gd name="T4" fmla="*/ 0 w 892"/>
                  <a:gd name="T5" fmla="*/ 2784 h 2908"/>
                  <a:gd name="T6" fmla="*/ 109 w 892"/>
                  <a:gd name="T7" fmla="*/ 2908 h 2908"/>
                  <a:gd name="T8" fmla="*/ 783 w 892"/>
                  <a:gd name="T9" fmla="*/ 2908 h 2908"/>
                  <a:gd name="T10" fmla="*/ 892 w 892"/>
                  <a:gd name="T11" fmla="*/ 2784 h 2908"/>
                  <a:gd name="T12" fmla="*/ 892 w 892"/>
                  <a:gd name="T13" fmla="*/ 125 h 2908"/>
                  <a:gd name="T14" fmla="*/ 783 w 892"/>
                  <a:gd name="T15" fmla="*/ 0 h 2908"/>
                  <a:gd name="T16" fmla="*/ 109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9" y="0"/>
                    </a:moveTo>
                    <a:cubicBezTo>
                      <a:pt x="49" y="0"/>
                      <a:pt x="0" y="56"/>
                      <a:pt x="0" y="125"/>
                    </a:cubicBezTo>
                    <a:lnTo>
                      <a:pt x="0" y="2784"/>
                    </a:lnTo>
                    <a:cubicBezTo>
                      <a:pt x="0" y="2853"/>
                      <a:pt x="49" y="2908"/>
                      <a:pt x="109" y="2908"/>
                    </a:cubicBezTo>
                    <a:lnTo>
                      <a:pt x="783" y="2908"/>
                    </a:lnTo>
                    <a:cubicBezTo>
                      <a:pt x="843" y="2908"/>
                      <a:pt x="892" y="2853"/>
                      <a:pt x="892" y="2784"/>
                    </a:cubicBezTo>
                    <a:lnTo>
                      <a:pt x="892" y="125"/>
                    </a:lnTo>
                    <a:cubicBezTo>
                      <a:pt x="892" y="56"/>
                      <a:pt x="843" y="0"/>
                      <a:pt x="78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Freeform 133"/>
            <p:cNvSpPr>
              <a:spLocks/>
            </p:cNvSpPr>
            <p:nvPr/>
          </p:nvSpPr>
          <p:spPr bwMode="auto">
            <a:xfrm>
              <a:off x="1082" y="2341"/>
              <a:ext cx="86" cy="282"/>
            </a:xfrm>
            <a:custGeom>
              <a:avLst/>
              <a:gdLst>
                <a:gd name="T0" fmla="*/ 109 w 892"/>
                <a:gd name="T1" fmla="*/ 0 h 2908"/>
                <a:gd name="T2" fmla="*/ 0 w 892"/>
                <a:gd name="T3" fmla="*/ 125 h 2908"/>
                <a:gd name="T4" fmla="*/ 0 w 892"/>
                <a:gd name="T5" fmla="*/ 2784 h 2908"/>
                <a:gd name="T6" fmla="*/ 109 w 892"/>
                <a:gd name="T7" fmla="*/ 2908 h 2908"/>
                <a:gd name="T8" fmla="*/ 783 w 892"/>
                <a:gd name="T9" fmla="*/ 2908 h 2908"/>
                <a:gd name="T10" fmla="*/ 892 w 892"/>
                <a:gd name="T11" fmla="*/ 2784 h 2908"/>
                <a:gd name="T12" fmla="*/ 892 w 892"/>
                <a:gd name="T13" fmla="*/ 125 h 2908"/>
                <a:gd name="T14" fmla="*/ 783 w 892"/>
                <a:gd name="T15" fmla="*/ 0 h 2908"/>
                <a:gd name="T16" fmla="*/ 109 w 892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908">
                  <a:moveTo>
                    <a:pt x="109" y="0"/>
                  </a:moveTo>
                  <a:cubicBezTo>
                    <a:pt x="49" y="0"/>
                    <a:pt x="0" y="56"/>
                    <a:pt x="0" y="125"/>
                  </a:cubicBezTo>
                  <a:lnTo>
                    <a:pt x="0" y="2784"/>
                  </a:lnTo>
                  <a:cubicBezTo>
                    <a:pt x="0" y="2853"/>
                    <a:pt x="49" y="2908"/>
                    <a:pt x="109" y="2908"/>
                  </a:cubicBezTo>
                  <a:lnTo>
                    <a:pt x="783" y="2908"/>
                  </a:lnTo>
                  <a:cubicBezTo>
                    <a:pt x="843" y="2908"/>
                    <a:pt x="892" y="2853"/>
                    <a:pt x="892" y="2784"/>
                  </a:cubicBezTo>
                  <a:lnTo>
                    <a:pt x="892" y="125"/>
                  </a:lnTo>
                  <a:cubicBezTo>
                    <a:pt x="892" y="56"/>
                    <a:pt x="843" y="0"/>
                    <a:pt x="783" y="0"/>
                  </a:cubicBezTo>
                  <a:lnTo>
                    <a:pt x="109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" name="Group 134"/>
            <p:cNvGrpSpPr>
              <a:grpSpLocks/>
            </p:cNvGrpSpPr>
            <p:nvPr/>
          </p:nvGrpSpPr>
          <p:grpSpPr bwMode="auto">
            <a:xfrm>
              <a:off x="1082" y="2341"/>
              <a:ext cx="86" cy="282"/>
              <a:chOff x="1082" y="2341"/>
              <a:chExt cx="86" cy="282"/>
            </a:xfrm>
          </p:grpSpPr>
          <p:sp>
            <p:nvSpPr>
              <p:cNvPr id="134" name="Freeform 135"/>
              <p:cNvSpPr>
                <a:spLocks/>
              </p:cNvSpPr>
              <p:nvPr/>
            </p:nvSpPr>
            <p:spPr bwMode="auto">
              <a:xfrm>
                <a:off x="1082" y="2341"/>
                <a:ext cx="86" cy="282"/>
              </a:xfrm>
              <a:custGeom>
                <a:avLst/>
                <a:gdLst>
                  <a:gd name="T0" fmla="*/ 109 w 892"/>
                  <a:gd name="T1" fmla="*/ 0 h 2908"/>
                  <a:gd name="T2" fmla="*/ 0 w 892"/>
                  <a:gd name="T3" fmla="*/ 125 h 2908"/>
                  <a:gd name="T4" fmla="*/ 0 w 892"/>
                  <a:gd name="T5" fmla="*/ 2784 h 2908"/>
                  <a:gd name="T6" fmla="*/ 109 w 892"/>
                  <a:gd name="T7" fmla="*/ 2908 h 2908"/>
                  <a:gd name="T8" fmla="*/ 783 w 892"/>
                  <a:gd name="T9" fmla="*/ 2908 h 2908"/>
                  <a:gd name="T10" fmla="*/ 892 w 892"/>
                  <a:gd name="T11" fmla="*/ 2784 h 2908"/>
                  <a:gd name="T12" fmla="*/ 892 w 892"/>
                  <a:gd name="T13" fmla="*/ 125 h 2908"/>
                  <a:gd name="T14" fmla="*/ 783 w 892"/>
                  <a:gd name="T15" fmla="*/ 0 h 2908"/>
                  <a:gd name="T16" fmla="*/ 109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9" y="0"/>
                    </a:moveTo>
                    <a:cubicBezTo>
                      <a:pt x="49" y="0"/>
                      <a:pt x="0" y="56"/>
                      <a:pt x="0" y="125"/>
                    </a:cubicBezTo>
                    <a:lnTo>
                      <a:pt x="0" y="2784"/>
                    </a:lnTo>
                    <a:cubicBezTo>
                      <a:pt x="0" y="2853"/>
                      <a:pt x="49" y="2908"/>
                      <a:pt x="109" y="2908"/>
                    </a:cubicBezTo>
                    <a:lnTo>
                      <a:pt x="783" y="2908"/>
                    </a:lnTo>
                    <a:cubicBezTo>
                      <a:pt x="843" y="2908"/>
                      <a:pt x="892" y="2853"/>
                      <a:pt x="892" y="2784"/>
                    </a:cubicBezTo>
                    <a:lnTo>
                      <a:pt x="892" y="125"/>
                    </a:lnTo>
                    <a:cubicBezTo>
                      <a:pt x="892" y="56"/>
                      <a:pt x="843" y="0"/>
                      <a:pt x="78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6"/>
              <p:cNvSpPr>
                <a:spLocks/>
              </p:cNvSpPr>
              <p:nvPr/>
            </p:nvSpPr>
            <p:spPr bwMode="auto">
              <a:xfrm>
                <a:off x="1082" y="2341"/>
                <a:ext cx="86" cy="282"/>
              </a:xfrm>
              <a:custGeom>
                <a:avLst/>
                <a:gdLst>
                  <a:gd name="T0" fmla="*/ 109 w 892"/>
                  <a:gd name="T1" fmla="*/ 0 h 2908"/>
                  <a:gd name="T2" fmla="*/ 0 w 892"/>
                  <a:gd name="T3" fmla="*/ 125 h 2908"/>
                  <a:gd name="T4" fmla="*/ 0 w 892"/>
                  <a:gd name="T5" fmla="*/ 2784 h 2908"/>
                  <a:gd name="T6" fmla="*/ 109 w 892"/>
                  <a:gd name="T7" fmla="*/ 2908 h 2908"/>
                  <a:gd name="T8" fmla="*/ 783 w 892"/>
                  <a:gd name="T9" fmla="*/ 2908 h 2908"/>
                  <a:gd name="T10" fmla="*/ 892 w 892"/>
                  <a:gd name="T11" fmla="*/ 2784 h 2908"/>
                  <a:gd name="T12" fmla="*/ 892 w 892"/>
                  <a:gd name="T13" fmla="*/ 125 h 2908"/>
                  <a:gd name="T14" fmla="*/ 783 w 892"/>
                  <a:gd name="T15" fmla="*/ 0 h 2908"/>
                  <a:gd name="T16" fmla="*/ 109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9" y="0"/>
                    </a:moveTo>
                    <a:cubicBezTo>
                      <a:pt x="49" y="0"/>
                      <a:pt x="0" y="56"/>
                      <a:pt x="0" y="125"/>
                    </a:cubicBezTo>
                    <a:lnTo>
                      <a:pt x="0" y="2784"/>
                    </a:lnTo>
                    <a:cubicBezTo>
                      <a:pt x="0" y="2853"/>
                      <a:pt x="49" y="2908"/>
                      <a:pt x="109" y="2908"/>
                    </a:cubicBezTo>
                    <a:lnTo>
                      <a:pt x="783" y="2908"/>
                    </a:lnTo>
                    <a:cubicBezTo>
                      <a:pt x="843" y="2908"/>
                      <a:pt x="892" y="2853"/>
                      <a:pt x="892" y="2784"/>
                    </a:cubicBezTo>
                    <a:lnTo>
                      <a:pt x="892" y="125"/>
                    </a:lnTo>
                    <a:cubicBezTo>
                      <a:pt x="892" y="56"/>
                      <a:pt x="843" y="0"/>
                      <a:pt x="78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" name="Freeform 137"/>
            <p:cNvSpPr>
              <a:spLocks/>
            </p:cNvSpPr>
            <p:nvPr/>
          </p:nvSpPr>
          <p:spPr bwMode="auto">
            <a:xfrm>
              <a:off x="1082" y="2341"/>
              <a:ext cx="86" cy="282"/>
            </a:xfrm>
            <a:custGeom>
              <a:avLst/>
              <a:gdLst>
                <a:gd name="T0" fmla="*/ 109 w 892"/>
                <a:gd name="T1" fmla="*/ 0 h 2908"/>
                <a:gd name="T2" fmla="*/ 0 w 892"/>
                <a:gd name="T3" fmla="*/ 125 h 2908"/>
                <a:gd name="T4" fmla="*/ 0 w 892"/>
                <a:gd name="T5" fmla="*/ 2784 h 2908"/>
                <a:gd name="T6" fmla="*/ 109 w 892"/>
                <a:gd name="T7" fmla="*/ 2908 h 2908"/>
                <a:gd name="T8" fmla="*/ 783 w 892"/>
                <a:gd name="T9" fmla="*/ 2908 h 2908"/>
                <a:gd name="T10" fmla="*/ 892 w 892"/>
                <a:gd name="T11" fmla="*/ 2784 h 2908"/>
                <a:gd name="T12" fmla="*/ 892 w 892"/>
                <a:gd name="T13" fmla="*/ 125 h 2908"/>
                <a:gd name="T14" fmla="*/ 783 w 892"/>
                <a:gd name="T15" fmla="*/ 0 h 2908"/>
                <a:gd name="T16" fmla="*/ 109 w 892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908">
                  <a:moveTo>
                    <a:pt x="109" y="0"/>
                  </a:moveTo>
                  <a:cubicBezTo>
                    <a:pt x="49" y="0"/>
                    <a:pt x="0" y="56"/>
                    <a:pt x="0" y="125"/>
                  </a:cubicBezTo>
                  <a:lnTo>
                    <a:pt x="0" y="2784"/>
                  </a:lnTo>
                  <a:cubicBezTo>
                    <a:pt x="0" y="2853"/>
                    <a:pt x="49" y="2908"/>
                    <a:pt x="109" y="2908"/>
                  </a:cubicBezTo>
                  <a:lnTo>
                    <a:pt x="783" y="2908"/>
                  </a:lnTo>
                  <a:cubicBezTo>
                    <a:pt x="843" y="2908"/>
                    <a:pt x="892" y="2853"/>
                    <a:pt x="892" y="2784"/>
                  </a:cubicBezTo>
                  <a:lnTo>
                    <a:pt x="892" y="125"/>
                  </a:lnTo>
                  <a:cubicBezTo>
                    <a:pt x="892" y="56"/>
                    <a:pt x="843" y="0"/>
                    <a:pt x="783" y="0"/>
                  </a:cubicBezTo>
                  <a:lnTo>
                    <a:pt x="109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" name="Group 138"/>
            <p:cNvGrpSpPr>
              <a:grpSpLocks/>
            </p:cNvGrpSpPr>
            <p:nvPr/>
          </p:nvGrpSpPr>
          <p:grpSpPr bwMode="auto">
            <a:xfrm>
              <a:off x="307" y="2341"/>
              <a:ext cx="86" cy="282"/>
              <a:chOff x="307" y="2341"/>
              <a:chExt cx="86" cy="282"/>
            </a:xfrm>
          </p:grpSpPr>
          <p:sp>
            <p:nvSpPr>
              <p:cNvPr id="132" name="Freeform 139"/>
              <p:cNvSpPr>
                <a:spLocks/>
              </p:cNvSpPr>
              <p:nvPr/>
            </p:nvSpPr>
            <p:spPr bwMode="auto">
              <a:xfrm>
                <a:off x="307" y="2341"/>
                <a:ext cx="86" cy="282"/>
              </a:xfrm>
              <a:custGeom>
                <a:avLst/>
                <a:gdLst>
                  <a:gd name="T0" fmla="*/ 108 w 892"/>
                  <a:gd name="T1" fmla="*/ 0 h 2908"/>
                  <a:gd name="T2" fmla="*/ 0 w 892"/>
                  <a:gd name="T3" fmla="*/ 123 h 2908"/>
                  <a:gd name="T4" fmla="*/ 0 w 892"/>
                  <a:gd name="T5" fmla="*/ 2785 h 2908"/>
                  <a:gd name="T6" fmla="*/ 108 w 892"/>
                  <a:gd name="T7" fmla="*/ 2908 h 2908"/>
                  <a:gd name="T8" fmla="*/ 785 w 892"/>
                  <a:gd name="T9" fmla="*/ 2908 h 2908"/>
                  <a:gd name="T10" fmla="*/ 892 w 892"/>
                  <a:gd name="T11" fmla="*/ 2785 h 2908"/>
                  <a:gd name="T12" fmla="*/ 892 w 892"/>
                  <a:gd name="T13" fmla="*/ 123 h 2908"/>
                  <a:gd name="T14" fmla="*/ 785 w 892"/>
                  <a:gd name="T15" fmla="*/ 0 h 2908"/>
                  <a:gd name="T16" fmla="*/ 108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8" y="0"/>
                    </a:moveTo>
                    <a:cubicBezTo>
                      <a:pt x="49" y="0"/>
                      <a:pt x="0" y="56"/>
                      <a:pt x="0" y="123"/>
                    </a:cubicBezTo>
                    <a:lnTo>
                      <a:pt x="0" y="2785"/>
                    </a:lnTo>
                    <a:cubicBezTo>
                      <a:pt x="0" y="2854"/>
                      <a:pt x="49" y="2908"/>
                      <a:pt x="108" y="2908"/>
                    </a:cubicBezTo>
                    <a:lnTo>
                      <a:pt x="785" y="2908"/>
                    </a:lnTo>
                    <a:cubicBezTo>
                      <a:pt x="844" y="2908"/>
                      <a:pt x="892" y="2854"/>
                      <a:pt x="892" y="2785"/>
                    </a:cubicBezTo>
                    <a:lnTo>
                      <a:pt x="892" y="123"/>
                    </a:lnTo>
                    <a:cubicBezTo>
                      <a:pt x="892" y="56"/>
                      <a:pt x="844" y="0"/>
                      <a:pt x="785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40"/>
              <p:cNvSpPr>
                <a:spLocks/>
              </p:cNvSpPr>
              <p:nvPr/>
            </p:nvSpPr>
            <p:spPr bwMode="auto">
              <a:xfrm>
                <a:off x="307" y="2341"/>
                <a:ext cx="86" cy="282"/>
              </a:xfrm>
              <a:custGeom>
                <a:avLst/>
                <a:gdLst>
                  <a:gd name="T0" fmla="*/ 108 w 892"/>
                  <a:gd name="T1" fmla="*/ 0 h 2908"/>
                  <a:gd name="T2" fmla="*/ 0 w 892"/>
                  <a:gd name="T3" fmla="*/ 123 h 2908"/>
                  <a:gd name="T4" fmla="*/ 0 w 892"/>
                  <a:gd name="T5" fmla="*/ 2785 h 2908"/>
                  <a:gd name="T6" fmla="*/ 108 w 892"/>
                  <a:gd name="T7" fmla="*/ 2908 h 2908"/>
                  <a:gd name="T8" fmla="*/ 785 w 892"/>
                  <a:gd name="T9" fmla="*/ 2908 h 2908"/>
                  <a:gd name="T10" fmla="*/ 892 w 892"/>
                  <a:gd name="T11" fmla="*/ 2785 h 2908"/>
                  <a:gd name="T12" fmla="*/ 892 w 892"/>
                  <a:gd name="T13" fmla="*/ 123 h 2908"/>
                  <a:gd name="T14" fmla="*/ 785 w 892"/>
                  <a:gd name="T15" fmla="*/ 0 h 2908"/>
                  <a:gd name="T16" fmla="*/ 108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8" y="0"/>
                    </a:moveTo>
                    <a:cubicBezTo>
                      <a:pt x="49" y="0"/>
                      <a:pt x="0" y="56"/>
                      <a:pt x="0" y="123"/>
                    </a:cubicBezTo>
                    <a:lnTo>
                      <a:pt x="0" y="2785"/>
                    </a:lnTo>
                    <a:cubicBezTo>
                      <a:pt x="0" y="2854"/>
                      <a:pt x="49" y="2908"/>
                      <a:pt x="108" y="2908"/>
                    </a:cubicBezTo>
                    <a:lnTo>
                      <a:pt x="785" y="2908"/>
                    </a:lnTo>
                    <a:cubicBezTo>
                      <a:pt x="844" y="2908"/>
                      <a:pt x="892" y="2854"/>
                      <a:pt x="892" y="2785"/>
                    </a:cubicBezTo>
                    <a:lnTo>
                      <a:pt x="892" y="123"/>
                    </a:lnTo>
                    <a:cubicBezTo>
                      <a:pt x="892" y="56"/>
                      <a:pt x="844" y="0"/>
                      <a:pt x="785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141"/>
            <p:cNvSpPr>
              <a:spLocks/>
            </p:cNvSpPr>
            <p:nvPr/>
          </p:nvSpPr>
          <p:spPr bwMode="auto">
            <a:xfrm>
              <a:off x="307" y="2341"/>
              <a:ext cx="86" cy="282"/>
            </a:xfrm>
            <a:custGeom>
              <a:avLst/>
              <a:gdLst>
                <a:gd name="T0" fmla="*/ 108 w 892"/>
                <a:gd name="T1" fmla="*/ 0 h 2908"/>
                <a:gd name="T2" fmla="*/ 0 w 892"/>
                <a:gd name="T3" fmla="*/ 123 h 2908"/>
                <a:gd name="T4" fmla="*/ 0 w 892"/>
                <a:gd name="T5" fmla="*/ 2785 h 2908"/>
                <a:gd name="T6" fmla="*/ 108 w 892"/>
                <a:gd name="T7" fmla="*/ 2908 h 2908"/>
                <a:gd name="T8" fmla="*/ 785 w 892"/>
                <a:gd name="T9" fmla="*/ 2908 h 2908"/>
                <a:gd name="T10" fmla="*/ 892 w 892"/>
                <a:gd name="T11" fmla="*/ 2785 h 2908"/>
                <a:gd name="T12" fmla="*/ 892 w 892"/>
                <a:gd name="T13" fmla="*/ 123 h 2908"/>
                <a:gd name="T14" fmla="*/ 785 w 892"/>
                <a:gd name="T15" fmla="*/ 0 h 2908"/>
                <a:gd name="T16" fmla="*/ 108 w 892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908">
                  <a:moveTo>
                    <a:pt x="108" y="0"/>
                  </a:moveTo>
                  <a:cubicBezTo>
                    <a:pt x="49" y="0"/>
                    <a:pt x="0" y="56"/>
                    <a:pt x="0" y="123"/>
                  </a:cubicBezTo>
                  <a:lnTo>
                    <a:pt x="0" y="2785"/>
                  </a:lnTo>
                  <a:cubicBezTo>
                    <a:pt x="0" y="2854"/>
                    <a:pt x="49" y="2908"/>
                    <a:pt x="108" y="2908"/>
                  </a:cubicBezTo>
                  <a:lnTo>
                    <a:pt x="785" y="2908"/>
                  </a:lnTo>
                  <a:cubicBezTo>
                    <a:pt x="844" y="2908"/>
                    <a:pt x="892" y="2854"/>
                    <a:pt x="892" y="2785"/>
                  </a:cubicBezTo>
                  <a:lnTo>
                    <a:pt x="892" y="123"/>
                  </a:lnTo>
                  <a:cubicBezTo>
                    <a:pt x="892" y="56"/>
                    <a:pt x="844" y="0"/>
                    <a:pt x="785" y="0"/>
                  </a:cubicBezTo>
                  <a:lnTo>
                    <a:pt x="108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9" name="Group 142"/>
            <p:cNvGrpSpPr>
              <a:grpSpLocks/>
            </p:cNvGrpSpPr>
            <p:nvPr/>
          </p:nvGrpSpPr>
          <p:grpSpPr bwMode="auto">
            <a:xfrm>
              <a:off x="307" y="2341"/>
              <a:ext cx="86" cy="282"/>
              <a:chOff x="307" y="2341"/>
              <a:chExt cx="86" cy="282"/>
            </a:xfrm>
          </p:grpSpPr>
          <p:sp>
            <p:nvSpPr>
              <p:cNvPr id="130" name="Freeform 143"/>
              <p:cNvSpPr>
                <a:spLocks/>
              </p:cNvSpPr>
              <p:nvPr/>
            </p:nvSpPr>
            <p:spPr bwMode="auto">
              <a:xfrm>
                <a:off x="307" y="2341"/>
                <a:ext cx="86" cy="282"/>
              </a:xfrm>
              <a:custGeom>
                <a:avLst/>
                <a:gdLst>
                  <a:gd name="T0" fmla="*/ 108 w 892"/>
                  <a:gd name="T1" fmla="*/ 0 h 2908"/>
                  <a:gd name="T2" fmla="*/ 0 w 892"/>
                  <a:gd name="T3" fmla="*/ 123 h 2908"/>
                  <a:gd name="T4" fmla="*/ 0 w 892"/>
                  <a:gd name="T5" fmla="*/ 2785 h 2908"/>
                  <a:gd name="T6" fmla="*/ 108 w 892"/>
                  <a:gd name="T7" fmla="*/ 2908 h 2908"/>
                  <a:gd name="T8" fmla="*/ 785 w 892"/>
                  <a:gd name="T9" fmla="*/ 2908 h 2908"/>
                  <a:gd name="T10" fmla="*/ 892 w 892"/>
                  <a:gd name="T11" fmla="*/ 2785 h 2908"/>
                  <a:gd name="T12" fmla="*/ 892 w 892"/>
                  <a:gd name="T13" fmla="*/ 123 h 2908"/>
                  <a:gd name="T14" fmla="*/ 785 w 892"/>
                  <a:gd name="T15" fmla="*/ 0 h 2908"/>
                  <a:gd name="T16" fmla="*/ 108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8" y="0"/>
                    </a:moveTo>
                    <a:cubicBezTo>
                      <a:pt x="49" y="0"/>
                      <a:pt x="0" y="56"/>
                      <a:pt x="0" y="123"/>
                    </a:cubicBezTo>
                    <a:lnTo>
                      <a:pt x="0" y="2785"/>
                    </a:lnTo>
                    <a:cubicBezTo>
                      <a:pt x="0" y="2854"/>
                      <a:pt x="49" y="2908"/>
                      <a:pt x="108" y="2908"/>
                    </a:cubicBezTo>
                    <a:lnTo>
                      <a:pt x="785" y="2908"/>
                    </a:lnTo>
                    <a:cubicBezTo>
                      <a:pt x="844" y="2908"/>
                      <a:pt x="892" y="2854"/>
                      <a:pt x="892" y="2785"/>
                    </a:cubicBezTo>
                    <a:lnTo>
                      <a:pt x="892" y="123"/>
                    </a:lnTo>
                    <a:cubicBezTo>
                      <a:pt x="892" y="56"/>
                      <a:pt x="844" y="0"/>
                      <a:pt x="785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44"/>
              <p:cNvSpPr>
                <a:spLocks/>
              </p:cNvSpPr>
              <p:nvPr/>
            </p:nvSpPr>
            <p:spPr bwMode="auto">
              <a:xfrm>
                <a:off x="307" y="2341"/>
                <a:ext cx="86" cy="282"/>
              </a:xfrm>
              <a:custGeom>
                <a:avLst/>
                <a:gdLst>
                  <a:gd name="T0" fmla="*/ 108 w 892"/>
                  <a:gd name="T1" fmla="*/ 0 h 2908"/>
                  <a:gd name="T2" fmla="*/ 0 w 892"/>
                  <a:gd name="T3" fmla="*/ 123 h 2908"/>
                  <a:gd name="T4" fmla="*/ 0 w 892"/>
                  <a:gd name="T5" fmla="*/ 2785 h 2908"/>
                  <a:gd name="T6" fmla="*/ 108 w 892"/>
                  <a:gd name="T7" fmla="*/ 2908 h 2908"/>
                  <a:gd name="T8" fmla="*/ 785 w 892"/>
                  <a:gd name="T9" fmla="*/ 2908 h 2908"/>
                  <a:gd name="T10" fmla="*/ 892 w 892"/>
                  <a:gd name="T11" fmla="*/ 2785 h 2908"/>
                  <a:gd name="T12" fmla="*/ 892 w 892"/>
                  <a:gd name="T13" fmla="*/ 123 h 2908"/>
                  <a:gd name="T14" fmla="*/ 785 w 892"/>
                  <a:gd name="T15" fmla="*/ 0 h 2908"/>
                  <a:gd name="T16" fmla="*/ 108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8" y="0"/>
                    </a:moveTo>
                    <a:cubicBezTo>
                      <a:pt x="49" y="0"/>
                      <a:pt x="0" y="56"/>
                      <a:pt x="0" y="123"/>
                    </a:cubicBezTo>
                    <a:lnTo>
                      <a:pt x="0" y="2785"/>
                    </a:lnTo>
                    <a:cubicBezTo>
                      <a:pt x="0" y="2854"/>
                      <a:pt x="49" y="2908"/>
                      <a:pt x="108" y="2908"/>
                    </a:cubicBezTo>
                    <a:lnTo>
                      <a:pt x="785" y="2908"/>
                    </a:lnTo>
                    <a:cubicBezTo>
                      <a:pt x="844" y="2908"/>
                      <a:pt x="892" y="2854"/>
                      <a:pt x="892" y="2785"/>
                    </a:cubicBezTo>
                    <a:lnTo>
                      <a:pt x="892" y="123"/>
                    </a:lnTo>
                    <a:cubicBezTo>
                      <a:pt x="892" y="56"/>
                      <a:pt x="844" y="0"/>
                      <a:pt x="785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Freeform 145"/>
            <p:cNvSpPr>
              <a:spLocks/>
            </p:cNvSpPr>
            <p:nvPr/>
          </p:nvSpPr>
          <p:spPr bwMode="auto">
            <a:xfrm>
              <a:off x="307" y="2341"/>
              <a:ext cx="86" cy="282"/>
            </a:xfrm>
            <a:custGeom>
              <a:avLst/>
              <a:gdLst>
                <a:gd name="T0" fmla="*/ 108 w 892"/>
                <a:gd name="T1" fmla="*/ 0 h 2908"/>
                <a:gd name="T2" fmla="*/ 0 w 892"/>
                <a:gd name="T3" fmla="*/ 123 h 2908"/>
                <a:gd name="T4" fmla="*/ 0 w 892"/>
                <a:gd name="T5" fmla="*/ 2785 h 2908"/>
                <a:gd name="T6" fmla="*/ 108 w 892"/>
                <a:gd name="T7" fmla="*/ 2908 h 2908"/>
                <a:gd name="T8" fmla="*/ 785 w 892"/>
                <a:gd name="T9" fmla="*/ 2908 h 2908"/>
                <a:gd name="T10" fmla="*/ 892 w 892"/>
                <a:gd name="T11" fmla="*/ 2785 h 2908"/>
                <a:gd name="T12" fmla="*/ 892 w 892"/>
                <a:gd name="T13" fmla="*/ 123 h 2908"/>
                <a:gd name="T14" fmla="*/ 785 w 892"/>
                <a:gd name="T15" fmla="*/ 0 h 2908"/>
                <a:gd name="T16" fmla="*/ 108 w 892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908">
                  <a:moveTo>
                    <a:pt x="108" y="0"/>
                  </a:moveTo>
                  <a:cubicBezTo>
                    <a:pt x="49" y="0"/>
                    <a:pt x="0" y="56"/>
                    <a:pt x="0" y="123"/>
                  </a:cubicBezTo>
                  <a:lnTo>
                    <a:pt x="0" y="2785"/>
                  </a:lnTo>
                  <a:cubicBezTo>
                    <a:pt x="0" y="2854"/>
                    <a:pt x="49" y="2908"/>
                    <a:pt x="108" y="2908"/>
                  </a:cubicBezTo>
                  <a:lnTo>
                    <a:pt x="785" y="2908"/>
                  </a:lnTo>
                  <a:cubicBezTo>
                    <a:pt x="844" y="2908"/>
                    <a:pt x="892" y="2854"/>
                    <a:pt x="892" y="2785"/>
                  </a:cubicBezTo>
                  <a:lnTo>
                    <a:pt x="892" y="123"/>
                  </a:lnTo>
                  <a:cubicBezTo>
                    <a:pt x="892" y="56"/>
                    <a:pt x="844" y="0"/>
                    <a:pt x="785" y="0"/>
                  </a:cubicBezTo>
                  <a:lnTo>
                    <a:pt x="108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" name="Group 146"/>
            <p:cNvGrpSpPr>
              <a:grpSpLocks/>
            </p:cNvGrpSpPr>
            <p:nvPr/>
          </p:nvGrpSpPr>
          <p:grpSpPr bwMode="auto">
            <a:xfrm>
              <a:off x="460" y="2341"/>
              <a:ext cx="88" cy="282"/>
              <a:chOff x="460" y="2341"/>
              <a:chExt cx="88" cy="282"/>
            </a:xfrm>
          </p:grpSpPr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460" y="2341"/>
                <a:ext cx="88" cy="282"/>
              </a:xfrm>
              <a:custGeom>
                <a:avLst/>
                <a:gdLst>
                  <a:gd name="T0" fmla="*/ 110 w 909"/>
                  <a:gd name="T1" fmla="*/ 0 h 2908"/>
                  <a:gd name="T2" fmla="*/ 0 w 909"/>
                  <a:gd name="T3" fmla="*/ 125 h 2908"/>
                  <a:gd name="T4" fmla="*/ 0 w 909"/>
                  <a:gd name="T5" fmla="*/ 2783 h 2908"/>
                  <a:gd name="T6" fmla="*/ 110 w 909"/>
                  <a:gd name="T7" fmla="*/ 2908 h 2908"/>
                  <a:gd name="T8" fmla="*/ 800 w 909"/>
                  <a:gd name="T9" fmla="*/ 2908 h 2908"/>
                  <a:gd name="T10" fmla="*/ 909 w 909"/>
                  <a:gd name="T11" fmla="*/ 2783 h 2908"/>
                  <a:gd name="T12" fmla="*/ 909 w 909"/>
                  <a:gd name="T13" fmla="*/ 125 h 2908"/>
                  <a:gd name="T14" fmla="*/ 800 w 909"/>
                  <a:gd name="T15" fmla="*/ 0 h 2908"/>
                  <a:gd name="T16" fmla="*/ 110 w 909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9" h="2908">
                    <a:moveTo>
                      <a:pt x="110" y="0"/>
                    </a:moveTo>
                    <a:cubicBezTo>
                      <a:pt x="50" y="0"/>
                      <a:pt x="0" y="56"/>
                      <a:pt x="0" y="125"/>
                    </a:cubicBezTo>
                    <a:lnTo>
                      <a:pt x="0" y="2783"/>
                    </a:lnTo>
                    <a:cubicBezTo>
                      <a:pt x="0" y="2852"/>
                      <a:pt x="50" y="2908"/>
                      <a:pt x="110" y="2908"/>
                    </a:cubicBezTo>
                    <a:lnTo>
                      <a:pt x="800" y="2908"/>
                    </a:lnTo>
                    <a:cubicBezTo>
                      <a:pt x="860" y="2908"/>
                      <a:pt x="909" y="2852"/>
                      <a:pt x="909" y="2783"/>
                    </a:cubicBezTo>
                    <a:lnTo>
                      <a:pt x="909" y="125"/>
                    </a:lnTo>
                    <a:cubicBezTo>
                      <a:pt x="909" y="56"/>
                      <a:pt x="860" y="0"/>
                      <a:pt x="800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460" y="2341"/>
                <a:ext cx="88" cy="282"/>
              </a:xfrm>
              <a:custGeom>
                <a:avLst/>
                <a:gdLst>
                  <a:gd name="T0" fmla="*/ 110 w 909"/>
                  <a:gd name="T1" fmla="*/ 0 h 2908"/>
                  <a:gd name="T2" fmla="*/ 0 w 909"/>
                  <a:gd name="T3" fmla="*/ 125 h 2908"/>
                  <a:gd name="T4" fmla="*/ 0 w 909"/>
                  <a:gd name="T5" fmla="*/ 2783 h 2908"/>
                  <a:gd name="T6" fmla="*/ 110 w 909"/>
                  <a:gd name="T7" fmla="*/ 2908 h 2908"/>
                  <a:gd name="T8" fmla="*/ 800 w 909"/>
                  <a:gd name="T9" fmla="*/ 2908 h 2908"/>
                  <a:gd name="T10" fmla="*/ 909 w 909"/>
                  <a:gd name="T11" fmla="*/ 2783 h 2908"/>
                  <a:gd name="T12" fmla="*/ 909 w 909"/>
                  <a:gd name="T13" fmla="*/ 125 h 2908"/>
                  <a:gd name="T14" fmla="*/ 800 w 909"/>
                  <a:gd name="T15" fmla="*/ 0 h 2908"/>
                  <a:gd name="T16" fmla="*/ 110 w 909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9" h="2908">
                    <a:moveTo>
                      <a:pt x="110" y="0"/>
                    </a:moveTo>
                    <a:cubicBezTo>
                      <a:pt x="50" y="0"/>
                      <a:pt x="0" y="56"/>
                      <a:pt x="0" y="125"/>
                    </a:cubicBezTo>
                    <a:lnTo>
                      <a:pt x="0" y="2783"/>
                    </a:lnTo>
                    <a:cubicBezTo>
                      <a:pt x="0" y="2852"/>
                      <a:pt x="50" y="2908"/>
                      <a:pt x="110" y="2908"/>
                    </a:cubicBezTo>
                    <a:lnTo>
                      <a:pt x="800" y="2908"/>
                    </a:lnTo>
                    <a:cubicBezTo>
                      <a:pt x="860" y="2908"/>
                      <a:pt x="909" y="2852"/>
                      <a:pt x="909" y="2783"/>
                    </a:cubicBezTo>
                    <a:lnTo>
                      <a:pt x="909" y="125"/>
                    </a:lnTo>
                    <a:cubicBezTo>
                      <a:pt x="909" y="56"/>
                      <a:pt x="860" y="0"/>
                      <a:pt x="800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 149"/>
            <p:cNvSpPr>
              <a:spLocks/>
            </p:cNvSpPr>
            <p:nvPr/>
          </p:nvSpPr>
          <p:spPr bwMode="auto">
            <a:xfrm>
              <a:off x="460" y="2341"/>
              <a:ext cx="88" cy="282"/>
            </a:xfrm>
            <a:custGeom>
              <a:avLst/>
              <a:gdLst>
                <a:gd name="T0" fmla="*/ 110 w 909"/>
                <a:gd name="T1" fmla="*/ 0 h 2908"/>
                <a:gd name="T2" fmla="*/ 0 w 909"/>
                <a:gd name="T3" fmla="*/ 125 h 2908"/>
                <a:gd name="T4" fmla="*/ 0 w 909"/>
                <a:gd name="T5" fmla="*/ 2783 h 2908"/>
                <a:gd name="T6" fmla="*/ 110 w 909"/>
                <a:gd name="T7" fmla="*/ 2908 h 2908"/>
                <a:gd name="T8" fmla="*/ 800 w 909"/>
                <a:gd name="T9" fmla="*/ 2908 h 2908"/>
                <a:gd name="T10" fmla="*/ 909 w 909"/>
                <a:gd name="T11" fmla="*/ 2783 h 2908"/>
                <a:gd name="T12" fmla="*/ 909 w 909"/>
                <a:gd name="T13" fmla="*/ 125 h 2908"/>
                <a:gd name="T14" fmla="*/ 800 w 909"/>
                <a:gd name="T15" fmla="*/ 0 h 2908"/>
                <a:gd name="T16" fmla="*/ 110 w 909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9" h="2908">
                  <a:moveTo>
                    <a:pt x="110" y="0"/>
                  </a:moveTo>
                  <a:cubicBezTo>
                    <a:pt x="50" y="0"/>
                    <a:pt x="0" y="56"/>
                    <a:pt x="0" y="125"/>
                  </a:cubicBezTo>
                  <a:lnTo>
                    <a:pt x="0" y="2783"/>
                  </a:lnTo>
                  <a:cubicBezTo>
                    <a:pt x="0" y="2852"/>
                    <a:pt x="50" y="2908"/>
                    <a:pt x="110" y="2908"/>
                  </a:cubicBezTo>
                  <a:lnTo>
                    <a:pt x="800" y="2908"/>
                  </a:lnTo>
                  <a:cubicBezTo>
                    <a:pt x="860" y="2908"/>
                    <a:pt x="909" y="2852"/>
                    <a:pt x="909" y="2783"/>
                  </a:cubicBezTo>
                  <a:lnTo>
                    <a:pt x="909" y="125"/>
                  </a:lnTo>
                  <a:cubicBezTo>
                    <a:pt x="909" y="56"/>
                    <a:pt x="860" y="0"/>
                    <a:pt x="800" y="0"/>
                  </a:cubicBezTo>
                  <a:lnTo>
                    <a:pt x="110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150"/>
            <p:cNvGrpSpPr>
              <a:grpSpLocks/>
            </p:cNvGrpSpPr>
            <p:nvPr/>
          </p:nvGrpSpPr>
          <p:grpSpPr bwMode="auto">
            <a:xfrm>
              <a:off x="460" y="2341"/>
              <a:ext cx="88" cy="282"/>
              <a:chOff x="460" y="2341"/>
              <a:chExt cx="88" cy="282"/>
            </a:xfrm>
          </p:grpSpPr>
          <p:sp>
            <p:nvSpPr>
              <p:cNvPr id="126" name="Freeform 151"/>
              <p:cNvSpPr>
                <a:spLocks/>
              </p:cNvSpPr>
              <p:nvPr/>
            </p:nvSpPr>
            <p:spPr bwMode="auto">
              <a:xfrm>
                <a:off x="460" y="2341"/>
                <a:ext cx="88" cy="282"/>
              </a:xfrm>
              <a:custGeom>
                <a:avLst/>
                <a:gdLst>
                  <a:gd name="T0" fmla="*/ 110 w 909"/>
                  <a:gd name="T1" fmla="*/ 0 h 2908"/>
                  <a:gd name="T2" fmla="*/ 0 w 909"/>
                  <a:gd name="T3" fmla="*/ 125 h 2908"/>
                  <a:gd name="T4" fmla="*/ 0 w 909"/>
                  <a:gd name="T5" fmla="*/ 2783 h 2908"/>
                  <a:gd name="T6" fmla="*/ 110 w 909"/>
                  <a:gd name="T7" fmla="*/ 2908 h 2908"/>
                  <a:gd name="T8" fmla="*/ 800 w 909"/>
                  <a:gd name="T9" fmla="*/ 2908 h 2908"/>
                  <a:gd name="T10" fmla="*/ 909 w 909"/>
                  <a:gd name="T11" fmla="*/ 2783 h 2908"/>
                  <a:gd name="T12" fmla="*/ 909 w 909"/>
                  <a:gd name="T13" fmla="*/ 125 h 2908"/>
                  <a:gd name="T14" fmla="*/ 800 w 909"/>
                  <a:gd name="T15" fmla="*/ 0 h 2908"/>
                  <a:gd name="T16" fmla="*/ 110 w 909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9" h="2908">
                    <a:moveTo>
                      <a:pt x="110" y="0"/>
                    </a:moveTo>
                    <a:cubicBezTo>
                      <a:pt x="50" y="0"/>
                      <a:pt x="0" y="56"/>
                      <a:pt x="0" y="125"/>
                    </a:cubicBezTo>
                    <a:lnTo>
                      <a:pt x="0" y="2783"/>
                    </a:lnTo>
                    <a:cubicBezTo>
                      <a:pt x="0" y="2852"/>
                      <a:pt x="50" y="2908"/>
                      <a:pt x="110" y="2908"/>
                    </a:cubicBezTo>
                    <a:lnTo>
                      <a:pt x="800" y="2908"/>
                    </a:lnTo>
                    <a:cubicBezTo>
                      <a:pt x="860" y="2908"/>
                      <a:pt x="909" y="2852"/>
                      <a:pt x="909" y="2783"/>
                    </a:cubicBezTo>
                    <a:lnTo>
                      <a:pt x="909" y="125"/>
                    </a:lnTo>
                    <a:cubicBezTo>
                      <a:pt x="909" y="56"/>
                      <a:pt x="860" y="0"/>
                      <a:pt x="800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52"/>
              <p:cNvSpPr>
                <a:spLocks/>
              </p:cNvSpPr>
              <p:nvPr/>
            </p:nvSpPr>
            <p:spPr bwMode="auto">
              <a:xfrm>
                <a:off x="460" y="2341"/>
                <a:ext cx="88" cy="282"/>
              </a:xfrm>
              <a:custGeom>
                <a:avLst/>
                <a:gdLst>
                  <a:gd name="T0" fmla="*/ 110 w 909"/>
                  <a:gd name="T1" fmla="*/ 0 h 2908"/>
                  <a:gd name="T2" fmla="*/ 0 w 909"/>
                  <a:gd name="T3" fmla="*/ 125 h 2908"/>
                  <a:gd name="T4" fmla="*/ 0 w 909"/>
                  <a:gd name="T5" fmla="*/ 2783 h 2908"/>
                  <a:gd name="T6" fmla="*/ 110 w 909"/>
                  <a:gd name="T7" fmla="*/ 2908 h 2908"/>
                  <a:gd name="T8" fmla="*/ 800 w 909"/>
                  <a:gd name="T9" fmla="*/ 2908 h 2908"/>
                  <a:gd name="T10" fmla="*/ 909 w 909"/>
                  <a:gd name="T11" fmla="*/ 2783 h 2908"/>
                  <a:gd name="T12" fmla="*/ 909 w 909"/>
                  <a:gd name="T13" fmla="*/ 125 h 2908"/>
                  <a:gd name="T14" fmla="*/ 800 w 909"/>
                  <a:gd name="T15" fmla="*/ 0 h 2908"/>
                  <a:gd name="T16" fmla="*/ 110 w 909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9" h="2908">
                    <a:moveTo>
                      <a:pt x="110" y="0"/>
                    </a:moveTo>
                    <a:cubicBezTo>
                      <a:pt x="50" y="0"/>
                      <a:pt x="0" y="56"/>
                      <a:pt x="0" y="125"/>
                    </a:cubicBezTo>
                    <a:lnTo>
                      <a:pt x="0" y="2783"/>
                    </a:lnTo>
                    <a:cubicBezTo>
                      <a:pt x="0" y="2852"/>
                      <a:pt x="50" y="2908"/>
                      <a:pt x="110" y="2908"/>
                    </a:cubicBezTo>
                    <a:lnTo>
                      <a:pt x="800" y="2908"/>
                    </a:lnTo>
                    <a:cubicBezTo>
                      <a:pt x="860" y="2908"/>
                      <a:pt x="909" y="2852"/>
                      <a:pt x="909" y="2783"/>
                    </a:cubicBezTo>
                    <a:lnTo>
                      <a:pt x="909" y="125"/>
                    </a:lnTo>
                    <a:cubicBezTo>
                      <a:pt x="909" y="56"/>
                      <a:pt x="860" y="0"/>
                      <a:pt x="800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" name="Freeform 153"/>
            <p:cNvSpPr>
              <a:spLocks/>
            </p:cNvSpPr>
            <p:nvPr/>
          </p:nvSpPr>
          <p:spPr bwMode="auto">
            <a:xfrm>
              <a:off x="460" y="2341"/>
              <a:ext cx="88" cy="282"/>
            </a:xfrm>
            <a:custGeom>
              <a:avLst/>
              <a:gdLst>
                <a:gd name="T0" fmla="*/ 110 w 909"/>
                <a:gd name="T1" fmla="*/ 0 h 2908"/>
                <a:gd name="T2" fmla="*/ 0 w 909"/>
                <a:gd name="T3" fmla="*/ 125 h 2908"/>
                <a:gd name="T4" fmla="*/ 0 w 909"/>
                <a:gd name="T5" fmla="*/ 2783 h 2908"/>
                <a:gd name="T6" fmla="*/ 110 w 909"/>
                <a:gd name="T7" fmla="*/ 2908 h 2908"/>
                <a:gd name="T8" fmla="*/ 800 w 909"/>
                <a:gd name="T9" fmla="*/ 2908 h 2908"/>
                <a:gd name="T10" fmla="*/ 909 w 909"/>
                <a:gd name="T11" fmla="*/ 2783 h 2908"/>
                <a:gd name="T12" fmla="*/ 909 w 909"/>
                <a:gd name="T13" fmla="*/ 125 h 2908"/>
                <a:gd name="T14" fmla="*/ 800 w 909"/>
                <a:gd name="T15" fmla="*/ 0 h 2908"/>
                <a:gd name="T16" fmla="*/ 110 w 909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9" h="2908">
                  <a:moveTo>
                    <a:pt x="110" y="0"/>
                  </a:moveTo>
                  <a:cubicBezTo>
                    <a:pt x="50" y="0"/>
                    <a:pt x="0" y="56"/>
                    <a:pt x="0" y="125"/>
                  </a:cubicBezTo>
                  <a:lnTo>
                    <a:pt x="0" y="2783"/>
                  </a:lnTo>
                  <a:cubicBezTo>
                    <a:pt x="0" y="2852"/>
                    <a:pt x="50" y="2908"/>
                    <a:pt x="110" y="2908"/>
                  </a:cubicBezTo>
                  <a:lnTo>
                    <a:pt x="800" y="2908"/>
                  </a:lnTo>
                  <a:cubicBezTo>
                    <a:pt x="860" y="2908"/>
                    <a:pt x="909" y="2852"/>
                    <a:pt x="909" y="2783"/>
                  </a:cubicBezTo>
                  <a:lnTo>
                    <a:pt x="909" y="125"/>
                  </a:lnTo>
                  <a:cubicBezTo>
                    <a:pt x="909" y="56"/>
                    <a:pt x="860" y="0"/>
                    <a:pt x="800" y="0"/>
                  </a:cubicBezTo>
                  <a:lnTo>
                    <a:pt x="110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54"/>
            <p:cNvSpPr>
              <a:spLocks noChangeArrowheads="1"/>
            </p:cNvSpPr>
            <p:nvPr/>
          </p:nvSpPr>
          <p:spPr bwMode="auto">
            <a:xfrm>
              <a:off x="335" y="2444"/>
              <a:ext cx="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155"/>
            <p:cNvSpPr>
              <a:spLocks noChangeArrowheads="1"/>
            </p:cNvSpPr>
            <p:nvPr/>
          </p:nvSpPr>
          <p:spPr bwMode="auto">
            <a:xfrm>
              <a:off x="493" y="2444"/>
              <a:ext cx="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7" name="Group 156"/>
            <p:cNvGrpSpPr>
              <a:grpSpLocks/>
            </p:cNvGrpSpPr>
            <p:nvPr/>
          </p:nvGrpSpPr>
          <p:grpSpPr bwMode="auto">
            <a:xfrm>
              <a:off x="932" y="2341"/>
              <a:ext cx="86" cy="282"/>
              <a:chOff x="932" y="2341"/>
              <a:chExt cx="86" cy="282"/>
            </a:xfrm>
          </p:grpSpPr>
          <p:sp>
            <p:nvSpPr>
              <p:cNvPr id="124" name="Freeform 157"/>
              <p:cNvSpPr>
                <a:spLocks/>
              </p:cNvSpPr>
              <p:nvPr/>
            </p:nvSpPr>
            <p:spPr bwMode="auto">
              <a:xfrm>
                <a:off x="932" y="2341"/>
                <a:ext cx="86" cy="282"/>
              </a:xfrm>
              <a:custGeom>
                <a:avLst/>
                <a:gdLst>
                  <a:gd name="T0" fmla="*/ 109 w 892"/>
                  <a:gd name="T1" fmla="*/ 0 h 2908"/>
                  <a:gd name="T2" fmla="*/ 0 w 892"/>
                  <a:gd name="T3" fmla="*/ 125 h 2908"/>
                  <a:gd name="T4" fmla="*/ 0 w 892"/>
                  <a:gd name="T5" fmla="*/ 2785 h 2908"/>
                  <a:gd name="T6" fmla="*/ 109 w 892"/>
                  <a:gd name="T7" fmla="*/ 2908 h 2908"/>
                  <a:gd name="T8" fmla="*/ 783 w 892"/>
                  <a:gd name="T9" fmla="*/ 2908 h 2908"/>
                  <a:gd name="T10" fmla="*/ 892 w 892"/>
                  <a:gd name="T11" fmla="*/ 2785 h 2908"/>
                  <a:gd name="T12" fmla="*/ 892 w 892"/>
                  <a:gd name="T13" fmla="*/ 125 h 2908"/>
                  <a:gd name="T14" fmla="*/ 783 w 892"/>
                  <a:gd name="T15" fmla="*/ 0 h 2908"/>
                  <a:gd name="T16" fmla="*/ 109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9" y="0"/>
                    </a:moveTo>
                    <a:cubicBezTo>
                      <a:pt x="49" y="0"/>
                      <a:pt x="0" y="56"/>
                      <a:pt x="0" y="125"/>
                    </a:cubicBezTo>
                    <a:lnTo>
                      <a:pt x="0" y="2785"/>
                    </a:lnTo>
                    <a:cubicBezTo>
                      <a:pt x="0" y="2853"/>
                      <a:pt x="49" y="2908"/>
                      <a:pt x="109" y="2908"/>
                    </a:cubicBezTo>
                    <a:lnTo>
                      <a:pt x="783" y="2908"/>
                    </a:lnTo>
                    <a:cubicBezTo>
                      <a:pt x="843" y="2908"/>
                      <a:pt x="892" y="2853"/>
                      <a:pt x="892" y="2785"/>
                    </a:cubicBezTo>
                    <a:lnTo>
                      <a:pt x="892" y="125"/>
                    </a:lnTo>
                    <a:cubicBezTo>
                      <a:pt x="892" y="56"/>
                      <a:pt x="843" y="0"/>
                      <a:pt x="78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58"/>
              <p:cNvSpPr>
                <a:spLocks/>
              </p:cNvSpPr>
              <p:nvPr/>
            </p:nvSpPr>
            <p:spPr bwMode="auto">
              <a:xfrm>
                <a:off x="932" y="2341"/>
                <a:ext cx="86" cy="282"/>
              </a:xfrm>
              <a:custGeom>
                <a:avLst/>
                <a:gdLst>
                  <a:gd name="T0" fmla="*/ 109 w 892"/>
                  <a:gd name="T1" fmla="*/ 0 h 2908"/>
                  <a:gd name="T2" fmla="*/ 0 w 892"/>
                  <a:gd name="T3" fmla="*/ 125 h 2908"/>
                  <a:gd name="T4" fmla="*/ 0 w 892"/>
                  <a:gd name="T5" fmla="*/ 2785 h 2908"/>
                  <a:gd name="T6" fmla="*/ 109 w 892"/>
                  <a:gd name="T7" fmla="*/ 2908 h 2908"/>
                  <a:gd name="T8" fmla="*/ 783 w 892"/>
                  <a:gd name="T9" fmla="*/ 2908 h 2908"/>
                  <a:gd name="T10" fmla="*/ 892 w 892"/>
                  <a:gd name="T11" fmla="*/ 2785 h 2908"/>
                  <a:gd name="T12" fmla="*/ 892 w 892"/>
                  <a:gd name="T13" fmla="*/ 125 h 2908"/>
                  <a:gd name="T14" fmla="*/ 783 w 892"/>
                  <a:gd name="T15" fmla="*/ 0 h 2908"/>
                  <a:gd name="T16" fmla="*/ 109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9" y="0"/>
                    </a:moveTo>
                    <a:cubicBezTo>
                      <a:pt x="49" y="0"/>
                      <a:pt x="0" y="56"/>
                      <a:pt x="0" y="125"/>
                    </a:cubicBezTo>
                    <a:lnTo>
                      <a:pt x="0" y="2785"/>
                    </a:lnTo>
                    <a:cubicBezTo>
                      <a:pt x="0" y="2853"/>
                      <a:pt x="49" y="2908"/>
                      <a:pt x="109" y="2908"/>
                    </a:cubicBezTo>
                    <a:lnTo>
                      <a:pt x="783" y="2908"/>
                    </a:lnTo>
                    <a:cubicBezTo>
                      <a:pt x="843" y="2908"/>
                      <a:pt x="892" y="2853"/>
                      <a:pt x="892" y="2785"/>
                    </a:cubicBezTo>
                    <a:lnTo>
                      <a:pt x="892" y="125"/>
                    </a:lnTo>
                    <a:cubicBezTo>
                      <a:pt x="892" y="56"/>
                      <a:pt x="843" y="0"/>
                      <a:pt x="78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8" name="Freeform 159"/>
            <p:cNvSpPr>
              <a:spLocks/>
            </p:cNvSpPr>
            <p:nvPr/>
          </p:nvSpPr>
          <p:spPr bwMode="auto">
            <a:xfrm>
              <a:off x="932" y="2341"/>
              <a:ext cx="86" cy="282"/>
            </a:xfrm>
            <a:custGeom>
              <a:avLst/>
              <a:gdLst>
                <a:gd name="T0" fmla="*/ 109 w 892"/>
                <a:gd name="T1" fmla="*/ 0 h 2908"/>
                <a:gd name="T2" fmla="*/ 0 w 892"/>
                <a:gd name="T3" fmla="*/ 125 h 2908"/>
                <a:gd name="T4" fmla="*/ 0 w 892"/>
                <a:gd name="T5" fmla="*/ 2785 h 2908"/>
                <a:gd name="T6" fmla="*/ 109 w 892"/>
                <a:gd name="T7" fmla="*/ 2908 h 2908"/>
                <a:gd name="T8" fmla="*/ 783 w 892"/>
                <a:gd name="T9" fmla="*/ 2908 h 2908"/>
                <a:gd name="T10" fmla="*/ 892 w 892"/>
                <a:gd name="T11" fmla="*/ 2785 h 2908"/>
                <a:gd name="T12" fmla="*/ 892 w 892"/>
                <a:gd name="T13" fmla="*/ 125 h 2908"/>
                <a:gd name="T14" fmla="*/ 783 w 892"/>
                <a:gd name="T15" fmla="*/ 0 h 2908"/>
                <a:gd name="T16" fmla="*/ 109 w 892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908">
                  <a:moveTo>
                    <a:pt x="109" y="0"/>
                  </a:moveTo>
                  <a:cubicBezTo>
                    <a:pt x="49" y="0"/>
                    <a:pt x="0" y="56"/>
                    <a:pt x="0" y="125"/>
                  </a:cubicBezTo>
                  <a:lnTo>
                    <a:pt x="0" y="2785"/>
                  </a:lnTo>
                  <a:cubicBezTo>
                    <a:pt x="0" y="2853"/>
                    <a:pt x="49" y="2908"/>
                    <a:pt x="109" y="2908"/>
                  </a:cubicBezTo>
                  <a:lnTo>
                    <a:pt x="783" y="2908"/>
                  </a:lnTo>
                  <a:cubicBezTo>
                    <a:pt x="843" y="2908"/>
                    <a:pt x="892" y="2853"/>
                    <a:pt x="892" y="2785"/>
                  </a:cubicBezTo>
                  <a:lnTo>
                    <a:pt x="892" y="125"/>
                  </a:lnTo>
                  <a:cubicBezTo>
                    <a:pt x="892" y="56"/>
                    <a:pt x="843" y="0"/>
                    <a:pt x="783" y="0"/>
                  </a:cubicBezTo>
                  <a:lnTo>
                    <a:pt x="109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9" name="Group 160"/>
            <p:cNvGrpSpPr>
              <a:grpSpLocks/>
            </p:cNvGrpSpPr>
            <p:nvPr/>
          </p:nvGrpSpPr>
          <p:grpSpPr bwMode="auto">
            <a:xfrm>
              <a:off x="932" y="2341"/>
              <a:ext cx="86" cy="282"/>
              <a:chOff x="932" y="2341"/>
              <a:chExt cx="86" cy="282"/>
            </a:xfrm>
          </p:grpSpPr>
          <p:sp>
            <p:nvSpPr>
              <p:cNvPr id="122" name="Freeform 161"/>
              <p:cNvSpPr>
                <a:spLocks/>
              </p:cNvSpPr>
              <p:nvPr/>
            </p:nvSpPr>
            <p:spPr bwMode="auto">
              <a:xfrm>
                <a:off x="932" y="2341"/>
                <a:ext cx="86" cy="282"/>
              </a:xfrm>
              <a:custGeom>
                <a:avLst/>
                <a:gdLst>
                  <a:gd name="T0" fmla="*/ 109 w 892"/>
                  <a:gd name="T1" fmla="*/ 0 h 2908"/>
                  <a:gd name="T2" fmla="*/ 0 w 892"/>
                  <a:gd name="T3" fmla="*/ 125 h 2908"/>
                  <a:gd name="T4" fmla="*/ 0 w 892"/>
                  <a:gd name="T5" fmla="*/ 2785 h 2908"/>
                  <a:gd name="T6" fmla="*/ 109 w 892"/>
                  <a:gd name="T7" fmla="*/ 2908 h 2908"/>
                  <a:gd name="T8" fmla="*/ 783 w 892"/>
                  <a:gd name="T9" fmla="*/ 2908 h 2908"/>
                  <a:gd name="T10" fmla="*/ 892 w 892"/>
                  <a:gd name="T11" fmla="*/ 2785 h 2908"/>
                  <a:gd name="T12" fmla="*/ 892 w 892"/>
                  <a:gd name="T13" fmla="*/ 125 h 2908"/>
                  <a:gd name="T14" fmla="*/ 783 w 892"/>
                  <a:gd name="T15" fmla="*/ 0 h 2908"/>
                  <a:gd name="T16" fmla="*/ 109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9" y="0"/>
                    </a:moveTo>
                    <a:cubicBezTo>
                      <a:pt x="49" y="0"/>
                      <a:pt x="0" y="56"/>
                      <a:pt x="0" y="125"/>
                    </a:cubicBezTo>
                    <a:lnTo>
                      <a:pt x="0" y="2785"/>
                    </a:lnTo>
                    <a:cubicBezTo>
                      <a:pt x="0" y="2853"/>
                      <a:pt x="49" y="2908"/>
                      <a:pt x="109" y="2908"/>
                    </a:cubicBezTo>
                    <a:lnTo>
                      <a:pt x="783" y="2908"/>
                    </a:lnTo>
                    <a:cubicBezTo>
                      <a:pt x="843" y="2908"/>
                      <a:pt x="892" y="2853"/>
                      <a:pt x="892" y="2785"/>
                    </a:cubicBezTo>
                    <a:lnTo>
                      <a:pt x="892" y="125"/>
                    </a:lnTo>
                    <a:cubicBezTo>
                      <a:pt x="892" y="56"/>
                      <a:pt x="843" y="0"/>
                      <a:pt x="78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62"/>
              <p:cNvSpPr>
                <a:spLocks/>
              </p:cNvSpPr>
              <p:nvPr/>
            </p:nvSpPr>
            <p:spPr bwMode="auto">
              <a:xfrm>
                <a:off x="932" y="2341"/>
                <a:ext cx="86" cy="282"/>
              </a:xfrm>
              <a:custGeom>
                <a:avLst/>
                <a:gdLst>
                  <a:gd name="T0" fmla="*/ 109 w 892"/>
                  <a:gd name="T1" fmla="*/ 0 h 2908"/>
                  <a:gd name="T2" fmla="*/ 0 w 892"/>
                  <a:gd name="T3" fmla="*/ 125 h 2908"/>
                  <a:gd name="T4" fmla="*/ 0 w 892"/>
                  <a:gd name="T5" fmla="*/ 2785 h 2908"/>
                  <a:gd name="T6" fmla="*/ 109 w 892"/>
                  <a:gd name="T7" fmla="*/ 2908 h 2908"/>
                  <a:gd name="T8" fmla="*/ 783 w 892"/>
                  <a:gd name="T9" fmla="*/ 2908 h 2908"/>
                  <a:gd name="T10" fmla="*/ 892 w 892"/>
                  <a:gd name="T11" fmla="*/ 2785 h 2908"/>
                  <a:gd name="T12" fmla="*/ 892 w 892"/>
                  <a:gd name="T13" fmla="*/ 125 h 2908"/>
                  <a:gd name="T14" fmla="*/ 783 w 892"/>
                  <a:gd name="T15" fmla="*/ 0 h 2908"/>
                  <a:gd name="T16" fmla="*/ 109 w 892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08">
                    <a:moveTo>
                      <a:pt x="109" y="0"/>
                    </a:moveTo>
                    <a:cubicBezTo>
                      <a:pt x="49" y="0"/>
                      <a:pt x="0" y="56"/>
                      <a:pt x="0" y="125"/>
                    </a:cubicBezTo>
                    <a:lnTo>
                      <a:pt x="0" y="2785"/>
                    </a:lnTo>
                    <a:cubicBezTo>
                      <a:pt x="0" y="2853"/>
                      <a:pt x="49" y="2908"/>
                      <a:pt x="109" y="2908"/>
                    </a:cubicBezTo>
                    <a:lnTo>
                      <a:pt x="783" y="2908"/>
                    </a:lnTo>
                    <a:cubicBezTo>
                      <a:pt x="843" y="2908"/>
                      <a:pt x="892" y="2853"/>
                      <a:pt x="892" y="2785"/>
                    </a:cubicBezTo>
                    <a:lnTo>
                      <a:pt x="892" y="125"/>
                    </a:lnTo>
                    <a:cubicBezTo>
                      <a:pt x="892" y="56"/>
                      <a:pt x="843" y="0"/>
                      <a:pt x="783" y="0"/>
                    </a:cubicBezTo>
                    <a:lnTo>
                      <a:pt x="109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Freeform 163"/>
            <p:cNvSpPr>
              <a:spLocks/>
            </p:cNvSpPr>
            <p:nvPr/>
          </p:nvSpPr>
          <p:spPr bwMode="auto">
            <a:xfrm>
              <a:off x="932" y="2341"/>
              <a:ext cx="86" cy="282"/>
            </a:xfrm>
            <a:custGeom>
              <a:avLst/>
              <a:gdLst>
                <a:gd name="T0" fmla="*/ 109 w 892"/>
                <a:gd name="T1" fmla="*/ 0 h 2908"/>
                <a:gd name="T2" fmla="*/ 0 w 892"/>
                <a:gd name="T3" fmla="*/ 125 h 2908"/>
                <a:gd name="T4" fmla="*/ 0 w 892"/>
                <a:gd name="T5" fmla="*/ 2785 h 2908"/>
                <a:gd name="T6" fmla="*/ 109 w 892"/>
                <a:gd name="T7" fmla="*/ 2908 h 2908"/>
                <a:gd name="T8" fmla="*/ 783 w 892"/>
                <a:gd name="T9" fmla="*/ 2908 h 2908"/>
                <a:gd name="T10" fmla="*/ 892 w 892"/>
                <a:gd name="T11" fmla="*/ 2785 h 2908"/>
                <a:gd name="T12" fmla="*/ 892 w 892"/>
                <a:gd name="T13" fmla="*/ 125 h 2908"/>
                <a:gd name="T14" fmla="*/ 783 w 892"/>
                <a:gd name="T15" fmla="*/ 0 h 2908"/>
                <a:gd name="T16" fmla="*/ 109 w 892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908">
                  <a:moveTo>
                    <a:pt x="109" y="0"/>
                  </a:moveTo>
                  <a:cubicBezTo>
                    <a:pt x="49" y="0"/>
                    <a:pt x="0" y="56"/>
                    <a:pt x="0" y="125"/>
                  </a:cubicBezTo>
                  <a:lnTo>
                    <a:pt x="0" y="2785"/>
                  </a:lnTo>
                  <a:cubicBezTo>
                    <a:pt x="0" y="2853"/>
                    <a:pt x="49" y="2908"/>
                    <a:pt x="109" y="2908"/>
                  </a:cubicBezTo>
                  <a:lnTo>
                    <a:pt x="783" y="2908"/>
                  </a:lnTo>
                  <a:cubicBezTo>
                    <a:pt x="843" y="2908"/>
                    <a:pt x="892" y="2853"/>
                    <a:pt x="892" y="2785"/>
                  </a:cubicBezTo>
                  <a:lnTo>
                    <a:pt x="892" y="125"/>
                  </a:lnTo>
                  <a:cubicBezTo>
                    <a:pt x="892" y="56"/>
                    <a:pt x="843" y="0"/>
                    <a:pt x="783" y="0"/>
                  </a:cubicBezTo>
                  <a:lnTo>
                    <a:pt x="109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1" name="Group 164"/>
            <p:cNvGrpSpPr>
              <a:grpSpLocks/>
            </p:cNvGrpSpPr>
            <p:nvPr/>
          </p:nvGrpSpPr>
          <p:grpSpPr bwMode="auto">
            <a:xfrm>
              <a:off x="773" y="2344"/>
              <a:ext cx="86" cy="283"/>
              <a:chOff x="773" y="2344"/>
              <a:chExt cx="86" cy="283"/>
            </a:xfrm>
          </p:grpSpPr>
          <p:sp>
            <p:nvSpPr>
              <p:cNvPr id="120" name="Freeform 165"/>
              <p:cNvSpPr>
                <a:spLocks/>
              </p:cNvSpPr>
              <p:nvPr/>
            </p:nvSpPr>
            <p:spPr bwMode="auto">
              <a:xfrm>
                <a:off x="773" y="2344"/>
                <a:ext cx="86" cy="283"/>
              </a:xfrm>
              <a:custGeom>
                <a:avLst/>
                <a:gdLst>
                  <a:gd name="T0" fmla="*/ 110 w 892"/>
                  <a:gd name="T1" fmla="*/ 0 h 2917"/>
                  <a:gd name="T2" fmla="*/ 0 w 892"/>
                  <a:gd name="T3" fmla="*/ 123 h 2917"/>
                  <a:gd name="T4" fmla="*/ 0 w 892"/>
                  <a:gd name="T5" fmla="*/ 2794 h 2917"/>
                  <a:gd name="T6" fmla="*/ 110 w 892"/>
                  <a:gd name="T7" fmla="*/ 2917 h 2917"/>
                  <a:gd name="T8" fmla="*/ 784 w 892"/>
                  <a:gd name="T9" fmla="*/ 2917 h 2917"/>
                  <a:gd name="T10" fmla="*/ 892 w 892"/>
                  <a:gd name="T11" fmla="*/ 2794 h 2917"/>
                  <a:gd name="T12" fmla="*/ 892 w 892"/>
                  <a:gd name="T13" fmla="*/ 123 h 2917"/>
                  <a:gd name="T14" fmla="*/ 784 w 892"/>
                  <a:gd name="T15" fmla="*/ 0 h 2917"/>
                  <a:gd name="T16" fmla="*/ 110 w 892"/>
                  <a:gd name="T17" fmla="*/ 0 h 2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17">
                    <a:moveTo>
                      <a:pt x="110" y="0"/>
                    </a:moveTo>
                    <a:cubicBezTo>
                      <a:pt x="50" y="0"/>
                      <a:pt x="0" y="55"/>
                      <a:pt x="0" y="123"/>
                    </a:cubicBezTo>
                    <a:lnTo>
                      <a:pt x="0" y="2794"/>
                    </a:lnTo>
                    <a:cubicBezTo>
                      <a:pt x="0" y="2862"/>
                      <a:pt x="50" y="2917"/>
                      <a:pt x="110" y="2917"/>
                    </a:cubicBezTo>
                    <a:lnTo>
                      <a:pt x="784" y="2917"/>
                    </a:lnTo>
                    <a:cubicBezTo>
                      <a:pt x="844" y="2917"/>
                      <a:pt x="892" y="2862"/>
                      <a:pt x="892" y="2794"/>
                    </a:cubicBezTo>
                    <a:lnTo>
                      <a:pt x="892" y="123"/>
                    </a:lnTo>
                    <a:cubicBezTo>
                      <a:pt x="892" y="55"/>
                      <a:pt x="844" y="0"/>
                      <a:pt x="784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66"/>
              <p:cNvSpPr>
                <a:spLocks/>
              </p:cNvSpPr>
              <p:nvPr/>
            </p:nvSpPr>
            <p:spPr bwMode="auto">
              <a:xfrm>
                <a:off x="773" y="2344"/>
                <a:ext cx="86" cy="283"/>
              </a:xfrm>
              <a:custGeom>
                <a:avLst/>
                <a:gdLst>
                  <a:gd name="T0" fmla="*/ 110 w 892"/>
                  <a:gd name="T1" fmla="*/ 0 h 2917"/>
                  <a:gd name="T2" fmla="*/ 0 w 892"/>
                  <a:gd name="T3" fmla="*/ 123 h 2917"/>
                  <a:gd name="T4" fmla="*/ 0 w 892"/>
                  <a:gd name="T5" fmla="*/ 2794 h 2917"/>
                  <a:gd name="T6" fmla="*/ 110 w 892"/>
                  <a:gd name="T7" fmla="*/ 2917 h 2917"/>
                  <a:gd name="T8" fmla="*/ 784 w 892"/>
                  <a:gd name="T9" fmla="*/ 2917 h 2917"/>
                  <a:gd name="T10" fmla="*/ 892 w 892"/>
                  <a:gd name="T11" fmla="*/ 2794 h 2917"/>
                  <a:gd name="T12" fmla="*/ 892 w 892"/>
                  <a:gd name="T13" fmla="*/ 123 h 2917"/>
                  <a:gd name="T14" fmla="*/ 784 w 892"/>
                  <a:gd name="T15" fmla="*/ 0 h 2917"/>
                  <a:gd name="T16" fmla="*/ 110 w 892"/>
                  <a:gd name="T17" fmla="*/ 0 h 2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17">
                    <a:moveTo>
                      <a:pt x="110" y="0"/>
                    </a:moveTo>
                    <a:cubicBezTo>
                      <a:pt x="50" y="0"/>
                      <a:pt x="0" y="55"/>
                      <a:pt x="0" y="123"/>
                    </a:cubicBezTo>
                    <a:lnTo>
                      <a:pt x="0" y="2794"/>
                    </a:lnTo>
                    <a:cubicBezTo>
                      <a:pt x="0" y="2862"/>
                      <a:pt x="50" y="2917"/>
                      <a:pt x="110" y="2917"/>
                    </a:cubicBezTo>
                    <a:lnTo>
                      <a:pt x="784" y="2917"/>
                    </a:lnTo>
                    <a:cubicBezTo>
                      <a:pt x="844" y="2917"/>
                      <a:pt x="892" y="2862"/>
                      <a:pt x="892" y="2794"/>
                    </a:cubicBezTo>
                    <a:lnTo>
                      <a:pt x="892" y="123"/>
                    </a:lnTo>
                    <a:cubicBezTo>
                      <a:pt x="892" y="55"/>
                      <a:pt x="844" y="0"/>
                      <a:pt x="784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Freeform 167"/>
            <p:cNvSpPr>
              <a:spLocks/>
            </p:cNvSpPr>
            <p:nvPr/>
          </p:nvSpPr>
          <p:spPr bwMode="auto">
            <a:xfrm>
              <a:off x="773" y="2344"/>
              <a:ext cx="86" cy="283"/>
            </a:xfrm>
            <a:custGeom>
              <a:avLst/>
              <a:gdLst>
                <a:gd name="T0" fmla="*/ 110 w 892"/>
                <a:gd name="T1" fmla="*/ 0 h 2917"/>
                <a:gd name="T2" fmla="*/ 0 w 892"/>
                <a:gd name="T3" fmla="*/ 123 h 2917"/>
                <a:gd name="T4" fmla="*/ 0 w 892"/>
                <a:gd name="T5" fmla="*/ 2794 h 2917"/>
                <a:gd name="T6" fmla="*/ 110 w 892"/>
                <a:gd name="T7" fmla="*/ 2917 h 2917"/>
                <a:gd name="T8" fmla="*/ 784 w 892"/>
                <a:gd name="T9" fmla="*/ 2917 h 2917"/>
                <a:gd name="T10" fmla="*/ 892 w 892"/>
                <a:gd name="T11" fmla="*/ 2794 h 2917"/>
                <a:gd name="T12" fmla="*/ 892 w 892"/>
                <a:gd name="T13" fmla="*/ 123 h 2917"/>
                <a:gd name="T14" fmla="*/ 784 w 892"/>
                <a:gd name="T15" fmla="*/ 0 h 2917"/>
                <a:gd name="T16" fmla="*/ 110 w 892"/>
                <a:gd name="T17" fmla="*/ 0 h 2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917">
                  <a:moveTo>
                    <a:pt x="110" y="0"/>
                  </a:moveTo>
                  <a:cubicBezTo>
                    <a:pt x="50" y="0"/>
                    <a:pt x="0" y="55"/>
                    <a:pt x="0" y="123"/>
                  </a:cubicBezTo>
                  <a:lnTo>
                    <a:pt x="0" y="2794"/>
                  </a:lnTo>
                  <a:cubicBezTo>
                    <a:pt x="0" y="2862"/>
                    <a:pt x="50" y="2917"/>
                    <a:pt x="110" y="2917"/>
                  </a:cubicBezTo>
                  <a:lnTo>
                    <a:pt x="784" y="2917"/>
                  </a:lnTo>
                  <a:cubicBezTo>
                    <a:pt x="844" y="2917"/>
                    <a:pt x="892" y="2862"/>
                    <a:pt x="892" y="2794"/>
                  </a:cubicBezTo>
                  <a:lnTo>
                    <a:pt x="892" y="123"/>
                  </a:lnTo>
                  <a:cubicBezTo>
                    <a:pt x="892" y="55"/>
                    <a:pt x="844" y="0"/>
                    <a:pt x="784" y="0"/>
                  </a:cubicBezTo>
                  <a:lnTo>
                    <a:pt x="110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3" name="Group 168"/>
            <p:cNvGrpSpPr>
              <a:grpSpLocks/>
            </p:cNvGrpSpPr>
            <p:nvPr/>
          </p:nvGrpSpPr>
          <p:grpSpPr bwMode="auto">
            <a:xfrm>
              <a:off x="773" y="2344"/>
              <a:ext cx="86" cy="283"/>
              <a:chOff x="773" y="2344"/>
              <a:chExt cx="86" cy="283"/>
            </a:xfrm>
          </p:grpSpPr>
          <p:sp>
            <p:nvSpPr>
              <p:cNvPr id="118" name="Freeform 169"/>
              <p:cNvSpPr>
                <a:spLocks/>
              </p:cNvSpPr>
              <p:nvPr/>
            </p:nvSpPr>
            <p:spPr bwMode="auto">
              <a:xfrm>
                <a:off x="773" y="2344"/>
                <a:ext cx="86" cy="283"/>
              </a:xfrm>
              <a:custGeom>
                <a:avLst/>
                <a:gdLst>
                  <a:gd name="T0" fmla="*/ 110 w 892"/>
                  <a:gd name="T1" fmla="*/ 0 h 2917"/>
                  <a:gd name="T2" fmla="*/ 0 w 892"/>
                  <a:gd name="T3" fmla="*/ 123 h 2917"/>
                  <a:gd name="T4" fmla="*/ 0 w 892"/>
                  <a:gd name="T5" fmla="*/ 2794 h 2917"/>
                  <a:gd name="T6" fmla="*/ 110 w 892"/>
                  <a:gd name="T7" fmla="*/ 2917 h 2917"/>
                  <a:gd name="T8" fmla="*/ 784 w 892"/>
                  <a:gd name="T9" fmla="*/ 2917 h 2917"/>
                  <a:gd name="T10" fmla="*/ 892 w 892"/>
                  <a:gd name="T11" fmla="*/ 2794 h 2917"/>
                  <a:gd name="T12" fmla="*/ 892 w 892"/>
                  <a:gd name="T13" fmla="*/ 123 h 2917"/>
                  <a:gd name="T14" fmla="*/ 784 w 892"/>
                  <a:gd name="T15" fmla="*/ 0 h 2917"/>
                  <a:gd name="T16" fmla="*/ 110 w 892"/>
                  <a:gd name="T17" fmla="*/ 0 h 2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17">
                    <a:moveTo>
                      <a:pt x="110" y="0"/>
                    </a:moveTo>
                    <a:cubicBezTo>
                      <a:pt x="50" y="0"/>
                      <a:pt x="0" y="55"/>
                      <a:pt x="0" y="123"/>
                    </a:cubicBezTo>
                    <a:lnTo>
                      <a:pt x="0" y="2794"/>
                    </a:lnTo>
                    <a:cubicBezTo>
                      <a:pt x="0" y="2862"/>
                      <a:pt x="50" y="2917"/>
                      <a:pt x="110" y="2917"/>
                    </a:cubicBezTo>
                    <a:lnTo>
                      <a:pt x="784" y="2917"/>
                    </a:lnTo>
                    <a:cubicBezTo>
                      <a:pt x="844" y="2917"/>
                      <a:pt x="892" y="2862"/>
                      <a:pt x="892" y="2794"/>
                    </a:cubicBezTo>
                    <a:lnTo>
                      <a:pt x="892" y="123"/>
                    </a:lnTo>
                    <a:cubicBezTo>
                      <a:pt x="892" y="55"/>
                      <a:pt x="844" y="0"/>
                      <a:pt x="784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70"/>
              <p:cNvSpPr>
                <a:spLocks/>
              </p:cNvSpPr>
              <p:nvPr/>
            </p:nvSpPr>
            <p:spPr bwMode="auto">
              <a:xfrm>
                <a:off x="773" y="2344"/>
                <a:ext cx="86" cy="283"/>
              </a:xfrm>
              <a:custGeom>
                <a:avLst/>
                <a:gdLst>
                  <a:gd name="T0" fmla="*/ 110 w 892"/>
                  <a:gd name="T1" fmla="*/ 0 h 2917"/>
                  <a:gd name="T2" fmla="*/ 0 w 892"/>
                  <a:gd name="T3" fmla="*/ 123 h 2917"/>
                  <a:gd name="T4" fmla="*/ 0 w 892"/>
                  <a:gd name="T5" fmla="*/ 2794 h 2917"/>
                  <a:gd name="T6" fmla="*/ 110 w 892"/>
                  <a:gd name="T7" fmla="*/ 2917 h 2917"/>
                  <a:gd name="T8" fmla="*/ 784 w 892"/>
                  <a:gd name="T9" fmla="*/ 2917 h 2917"/>
                  <a:gd name="T10" fmla="*/ 892 w 892"/>
                  <a:gd name="T11" fmla="*/ 2794 h 2917"/>
                  <a:gd name="T12" fmla="*/ 892 w 892"/>
                  <a:gd name="T13" fmla="*/ 123 h 2917"/>
                  <a:gd name="T14" fmla="*/ 784 w 892"/>
                  <a:gd name="T15" fmla="*/ 0 h 2917"/>
                  <a:gd name="T16" fmla="*/ 110 w 892"/>
                  <a:gd name="T17" fmla="*/ 0 h 2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2917">
                    <a:moveTo>
                      <a:pt x="110" y="0"/>
                    </a:moveTo>
                    <a:cubicBezTo>
                      <a:pt x="50" y="0"/>
                      <a:pt x="0" y="55"/>
                      <a:pt x="0" y="123"/>
                    </a:cubicBezTo>
                    <a:lnTo>
                      <a:pt x="0" y="2794"/>
                    </a:lnTo>
                    <a:cubicBezTo>
                      <a:pt x="0" y="2862"/>
                      <a:pt x="50" y="2917"/>
                      <a:pt x="110" y="2917"/>
                    </a:cubicBezTo>
                    <a:lnTo>
                      <a:pt x="784" y="2917"/>
                    </a:lnTo>
                    <a:cubicBezTo>
                      <a:pt x="844" y="2917"/>
                      <a:pt x="892" y="2862"/>
                      <a:pt x="892" y="2794"/>
                    </a:cubicBezTo>
                    <a:lnTo>
                      <a:pt x="892" y="123"/>
                    </a:lnTo>
                    <a:cubicBezTo>
                      <a:pt x="892" y="55"/>
                      <a:pt x="844" y="0"/>
                      <a:pt x="784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Freeform 171"/>
            <p:cNvSpPr>
              <a:spLocks/>
            </p:cNvSpPr>
            <p:nvPr/>
          </p:nvSpPr>
          <p:spPr bwMode="auto">
            <a:xfrm>
              <a:off x="773" y="2344"/>
              <a:ext cx="86" cy="283"/>
            </a:xfrm>
            <a:custGeom>
              <a:avLst/>
              <a:gdLst>
                <a:gd name="T0" fmla="*/ 110 w 892"/>
                <a:gd name="T1" fmla="*/ 0 h 2917"/>
                <a:gd name="T2" fmla="*/ 0 w 892"/>
                <a:gd name="T3" fmla="*/ 123 h 2917"/>
                <a:gd name="T4" fmla="*/ 0 w 892"/>
                <a:gd name="T5" fmla="*/ 2794 h 2917"/>
                <a:gd name="T6" fmla="*/ 110 w 892"/>
                <a:gd name="T7" fmla="*/ 2917 h 2917"/>
                <a:gd name="T8" fmla="*/ 784 w 892"/>
                <a:gd name="T9" fmla="*/ 2917 h 2917"/>
                <a:gd name="T10" fmla="*/ 892 w 892"/>
                <a:gd name="T11" fmla="*/ 2794 h 2917"/>
                <a:gd name="T12" fmla="*/ 892 w 892"/>
                <a:gd name="T13" fmla="*/ 123 h 2917"/>
                <a:gd name="T14" fmla="*/ 784 w 892"/>
                <a:gd name="T15" fmla="*/ 0 h 2917"/>
                <a:gd name="T16" fmla="*/ 110 w 892"/>
                <a:gd name="T17" fmla="*/ 0 h 2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2917">
                  <a:moveTo>
                    <a:pt x="110" y="0"/>
                  </a:moveTo>
                  <a:cubicBezTo>
                    <a:pt x="50" y="0"/>
                    <a:pt x="0" y="55"/>
                    <a:pt x="0" y="123"/>
                  </a:cubicBezTo>
                  <a:lnTo>
                    <a:pt x="0" y="2794"/>
                  </a:lnTo>
                  <a:cubicBezTo>
                    <a:pt x="0" y="2862"/>
                    <a:pt x="50" y="2917"/>
                    <a:pt x="110" y="2917"/>
                  </a:cubicBezTo>
                  <a:lnTo>
                    <a:pt x="784" y="2917"/>
                  </a:lnTo>
                  <a:cubicBezTo>
                    <a:pt x="844" y="2917"/>
                    <a:pt x="892" y="2862"/>
                    <a:pt x="892" y="2794"/>
                  </a:cubicBezTo>
                  <a:lnTo>
                    <a:pt x="892" y="123"/>
                  </a:lnTo>
                  <a:cubicBezTo>
                    <a:pt x="892" y="55"/>
                    <a:pt x="844" y="0"/>
                    <a:pt x="784" y="0"/>
                  </a:cubicBezTo>
                  <a:lnTo>
                    <a:pt x="110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172"/>
            <p:cNvSpPr>
              <a:spLocks noChangeArrowheads="1"/>
            </p:cNvSpPr>
            <p:nvPr/>
          </p:nvSpPr>
          <p:spPr bwMode="auto">
            <a:xfrm>
              <a:off x="961" y="2444"/>
              <a:ext cx="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173"/>
            <p:cNvSpPr>
              <a:spLocks noChangeArrowheads="1"/>
            </p:cNvSpPr>
            <p:nvPr/>
          </p:nvSpPr>
          <p:spPr bwMode="auto">
            <a:xfrm>
              <a:off x="1112" y="2444"/>
              <a:ext cx="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7" name="Group 174"/>
            <p:cNvGrpSpPr>
              <a:grpSpLocks/>
            </p:cNvGrpSpPr>
            <p:nvPr/>
          </p:nvGrpSpPr>
          <p:grpSpPr bwMode="auto">
            <a:xfrm>
              <a:off x="1391" y="2341"/>
              <a:ext cx="85" cy="282"/>
              <a:chOff x="1391" y="2341"/>
              <a:chExt cx="85" cy="282"/>
            </a:xfrm>
          </p:grpSpPr>
          <p:sp>
            <p:nvSpPr>
              <p:cNvPr id="116" name="Freeform 175"/>
              <p:cNvSpPr>
                <a:spLocks/>
              </p:cNvSpPr>
              <p:nvPr/>
            </p:nvSpPr>
            <p:spPr bwMode="auto">
              <a:xfrm>
                <a:off x="1391" y="2341"/>
                <a:ext cx="85" cy="282"/>
              </a:xfrm>
              <a:custGeom>
                <a:avLst/>
                <a:gdLst>
                  <a:gd name="T0" fmla="*/ 108 w 883"/>
                  <a:gd name="T1" fmla="*/ 0 h 2908"/>
                  <a:gd name="T2" fmla="*/ 0 w 883"/>
                  <a:gd name="T3" fmla="*/ 123 h 2908"/>
                  <a:gd name="T4" fmla="*/ 0 w 883"/>
                  <a:gd name="T5" fmla="*/ 2786 h 2908"/>
                  <a:gd name="T6" fmla="*/ 108 w 883"/>
                  <a:gd name="T7" fmla="*/ 2908 h 2908"/>
                  <a:gd name="T8" fmla="*/ 775 w 883"/>
                  <a:gd name="T9" fmla="*/ 2908 h 2908"/>
                  <a:gd name="T10" fmla="*/ 883 w 883"/>
                  <a:gd name="T11" fmla="*/ 2786 h 2908"/>
                  <a:gd name="T12" fmla="*/ 883 w 883"/>
                  <a:gd name="T13" fmla="*/ 123 h 2908"/>
                  <a:gd name="T14" fmla="*/ 775 w 883"/>
                  <a:gd name="T15" fmla="*/ 0 h 2908"/>
                  <a:gd name="T16" fmla="*/ 108 w 883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3" h="2908">
                    <a:moveTo>
                      <a:pt x="108" y="0"/>
                    </a:moveTo>
                    <a:cubicBezTo>
                      <a:pt x="48" y="0"/>
                      <a:pt x="0" y="55"/>
                      <a:pt x="0" y="123"/>
                    </a:cubicBezTo>
                    <a:lnTo>
                      <a:pt x="0" y="2786"/>
                    </a:lnTo>
                    <a:cubicBezTo>
                      <a:pt x="0" y="2854"/>
                      <a:pt x="48" y="2908"/>
                      <a:pt x="108" y="2908"/>
                    </a:cubicBezTo>
                    <a:lnTo>
                      <a:pt x="775" y="2908"/>
                    </a:lnTo>
                    <a:cubicBezTo>
                      <a:pt x="834" y="2908"/>
                      <a:pt x="883" y="2854"/>
                      <a:pt x="883" y="2786"/>
                    </a:cubicBezTo>
                    <a:lnTo>
                      <a:pt x="883" y="123"/>
                    </a:lnTo>
                    <a:cubicBezTo>
                      <a:pt x="883" y="55"/>
                      <a:pt x="834" y="0"/>
                      <a:pt x="775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76"/>
              <p:cNvSpPr>
                <a:spLocks/>
              </p:cNvSpPr>
              <p:nvPr/>
            </p:nvSpPr>
            <p:spPr bwMode="auto">
              <a:xfrm>
                <a:off x="1391" y="2341"/>
                <a:ext cx="85" cy="282"/>
              </a:xfrm>
              <a:custGeom>
                <a:avLst/>
                <a:gdLst>
                  <a:gd name="T0" fmla="*/ 108 w 883"/>
                  <a:gd name="T1" fmla="*/ 0 h 2908"/>
                  <a:gd name="T2" fmla="*/ 0 w 883"/>
                  <a:gd name="T3" fmla="*/ 123 h 2908"/>
                  <a:gd name="T4" fmla="*/ 0 w 883"/>
                  <a:gd name="T5" fmla="*/ 2786 h 2908"/>
                  <a:gd name="T6" fmla="*/ 108 w 883"/>
                  <a:gd name="T7" fmla="*/ 2908 h 2908"/>
                  <a:gd name="T8" fmla="*/ 775 w 883"/>
                  <a:gd name="T9" fmla="*/ 2908 h 2908"/>
                  <a:gd name="T10" fmla="*/ 883 w 883"/>
                  <a:gd name="T11" fmla="*/ 2786 h 2908"/>
                  <a:gd name="T12" fmla="*/ 883 w 883"/>
                  <a:gd name="T13" fmla="*/ 123 h 2908"/>
                  <a:gd name="T14" fmla="*/ 775 w 883"/>
                  <a:gd name="T15" fmla="*/ 0 h 2908"/>
                  <a:gd name="T16" fmla="*/ 108 w 883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3" h="2908">
                    <a:moveTo>
                      <a:pt x="108" y="0"/>
                    </a:moveTo>
                    <a:cubicBezTo>
                      <a:pt x="48" y="0"/>
                      <a:pt x="0" y="55"/>
                      <a:pt x="0" y="123"/>
                    </a:cubicBezTo>
                    <a:lnTo>
                      <a:pt x="0" y="2786"/>
                    </a:lnTo>
                    <a:cubicBezTo>
                      <a:pt x="0" y="2854"/>
                      <a:pt x="48" y="2908"/>
                      <a:pt x="108" y="2908"/>
                    </a:cubicBezTo>
                    <a:lnTo>
                      <a:pt x="775" y="2908"/>
                    </a:lnTo>
                    <a:cubicBezTo>
                      <a:pt x="834" y="2908"/>
                      <a:pt x="883" y="2854"/>
                      <a:pt x="883" y="2786"/>
                    </a:cubicBezTo>
                    <a:lnTo>
                      <a:pt x="883" y="123"/>
                    </a:lnTo>
                    <a:cubicBezTo>
                      <a:pt x="883" y="55"/>
                      <a:pt x="834" y="0"/>
                      <a:pt x="775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" name="Freeform 177"/>
            <p:cNvSpPr>
              <a:spLocks/>
            </p:cNvSpPr>
            <p:nvPr/>
          </p:nvSpPr>
          <p:spPr bwMode="auto">
            <a:xfrm>
              <a:off x="1391" y="2341"/>
              <a:ext cx="85" cy="282"/>
            </a:xfrm>
            <a:custGeom>
              <a:avLst/>
              <a:gdLst>
                <a:gd name="T0" fmla="*/ 108 w 883"/>
                <a:gd name="T1" fmla="*/ 0 h 2908"/>
                <a:gd name="T2" fmla="*/ 0 w 883"/>
                <a:gd name="T3" fmla="*/ 123 h 2908"/>
                <a:gd name="T4" fmla="*/ 0 w 883"/>
                <a:gd name="T5" fmla="*/ 2786 h 2908"/>
                <a:gd name="T6" fmla="*/ 108 w 883"/>
                <a:gd name="T7" fmla="*/ 2908 h 2908"/>
                <a:gd name="T8" fmla="*/ 775 w 883"/>
                <a:gd name="T9" fmla="*/ 2908 h 2908"/>
                <a:gd name="T10" fmla="*/ 883 w 883"/>
                <a:gd name="T11" fmla="*/ 2786 h 2908"/>
                <a:gd name="T12" fmla="*/ 883 w 883"/>
                <a:gd name="T13" fmla="*/ 123 h 2908"/>
                <a:gd name="T14" fmla="*/ 775 w 883"/>
                <a:gd name="T15" fmla="*/ 0 h 2908"/>
                <a:gd name="T16" fmla="*/ 108 w 883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3" h="2908">
                  <a:moveTo>
                    <a:pt x="108" y="0"/>
                  </a:moveTo>
                  <a:cubicBezTo>
                    <a:pt x="48" y="0"/>
                    <a:pt x="0" y="55"/>
                    <a:pt x="0" y="123"/>
                  </a:cubicBezTo>
                  <a:lnTo>
                    <a:pt x="0" y="2786"/>
                  </a:lnTo>
                  <a:cubicBezTo>
                    <a:pt x="0" y="2854"/>
                    <a:pt x="48" y="2908"/>
                    <a:pt x="108" y="2908"/>
                  </a:cubicBezTo>
                  <a:lnTo>
                    <a:pt x="775" y="2908"/>
                  </a:lnTo>
                  <a:cubicBezTo>
                    <a:pt x="834" y="2908"/>
                    <a:pt x="883" y="2854"/>
                    <a:pt x="883" y="2786"/>
                  </a:cubicBezTo>
                  <a:lnTo>
                    <a:pt x="883" y="123"/>
                  </a:lnTo>
                  <a:cubicBezTo>
                    <a:pt x="883" y="55"/>
                    <a:pt x="834" y="0"/>
                    <a:pt x="775" y="0"/>
                  </a:cubicBezTo>
                  <a:lnTo>
                    <a:pt x="108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178"/>
            <p:cNvGrpSpPr>
              <a:grpSpLocks/>
            </p:cNvGrpSpPr>
            <p:nvPr/>
          </p:nvGrpSpPr>
          <p:grpSpPr bwMode="auto">
            <a:xfrm>
              <a:off x="1391" y="2341"/>
              <a:ext cx="85" cy="282"/>
              <a:chOff x="1391" y="2341"/>
              <a:chExt cx="85" cy="282"/>
            </a:xfrm>
          </p:grpSpPr>
          <p:sp>
            <p:nvSpPr>
              <p:cNvPr id="114" name="Freeform 179"/>
              <p:cNvSpPr>
                <a:spLocks/>
              </p:cNvSpPr>
              <p:nvPr/>
            </p:nvSpPr>
            <p:spPr bwMode="auto">
              <a:xfrm>
                <a:off x="1391" y="2341"/>
                <a:ext cx="85" cy="282"/>
              </a:xfrm>
              <a:custGeom>
                <a:avLst/>
                <a:gdLst>
                  <a:gd name="T0" fmla="*/ 108 w 883"/>
                  <a:gd name="T1" fmla="*/ 0 h 2908"/>
                  <a:gd name="T2" fmla="*/ 0 w 883"/>
                  <a:gd name="T3" fmla="*/ 123 h 2908"/>
                  <a:gd name="T4" fmla="*/ 0 w 883"/>
                  <a:gd name="T5" fmla="*/ 2786 h 2908"/>
                  <a:gd name="T6" fmla="*/ 108 w 883"/>
                  <a:gd name="T7" fmla="*/ 2908 h 2908"/>
                  <a:gd name="T8" fmla="*/ 775 w 883"/>
                  <a:gd name="T9" fmla="*/ 2908 h 2908"/>
                  <a:gd name="T10" fmla="*/ 883 w 883"/>
                  <a:gd name="T11" fmla="*/ 2786 h 2908"/>
                  <a:gd name="T12" fmla="*/ 883 w 883"/>
                  <a:gd name="T13" fmla="*/ 123 h 2908"/>
                  <a:gd name="T14" fmla="*/ 775 w 883"/>
                  <a:gd name="T15" fmla="*/ 0 h 2908"/>
                  <a:gd name="T16" fmla="*/ 108 w 883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3" h="2908">
                    <a:moveTo>
                      <a:pt x="108" y="0"/>
                    </a:moveTo>
                    <a:cubicBezTo>
                      <a:pt x="48" y="0"/>
                      <a:pt x="0" y="55"/>
                      <a:pt x="0" y="123"/>
                    </a:cubicBezTo>
                    <a:lnTo>
                      <a:pt x="0" y="2786"/>
                    </a:lnTo>
                    <a:cubicBezTo>
                      <a:pt x="0" y="2854"/>
                      <a:pt x="48" y="2908"/>
                      <a:pt x="108" y="2908"/>
                    </a:cubicBezTo>
                    <a:lnTo>
                      <a:pt x="775" y="2908"/>
                    </a:lnTo>
                    <a:cubicBezTo>
                      <a:pt x="834" y="2908"/>
                      <a:pt x="883" y="2854"/>
                      <a:pt x="883" y="2786"/>
                    </a:cubicBezTo>
                    <a:lnTo>
                      <a:pt x="883" y="123"/>
                    </a:lnTo>
                    <a:cubicBezTo>
                      <a:pt x="883" y="55"/>
                      <a:pt x="834" y="0"/>
                      <a:pt x="775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80"/>
              <p:cNvSpPr>
                <a:spLocks/>
              </p:cNvSpPr>
              <p:nvPr/>
            </p:nvSpPr>
            <p:spPr bwMode="auto">
              <a:xfrm>
                <a:off x="1391" y="2341"/>
                <a:ext cx="85" cy="282"/>
              </a:xfrm>
              <a:custGeom>
                <a:avLst/>
                <a:gdLst>
                  <a:gd name="T0" fmla="*/ 108 w 883"/>
                  <a:gd name="T1" fmla="*/ 0 h 2908"/>
                  <a:gd name="T2" fmla="*/ 0 w 883"/>
                  <a:gd name="T3" fmla="*/ 123 h 2908"/>
                  <a:gd name="T4" fmla="*/ 0 w 883"/>
                  <a:gd name="T5" fmla="*/ 2786 h 2908"/>
                  <a:gd name="T6" fmla="*/ 108 w 883"/>
                  <a:gd name="T7" fmla="*/ 2908 h 2908"/>
                  <a:gd name="T8" fmla="*/ 775 w 883"/>
                  <a:gd name="T9" fmla="*/ 2908 h 2908"/>
                  <a:gd name="T10" fmla="*/ 883 w 883"/>
                  <a:gd name="T11" fmla="*/ 2786 h 2908"/>
                  <a:gd name="T12" fmla="*/ 883 w 883"/>
                  <a:gd name="T13" fmla="*/ 123 h 2908"/>
                  <a:gd name="T14" fmla="*/ 775 w 883"/>
                  <a:gd name="T15" fmla="*/ 0 h 2908"/>
                  <a:gd name="T16" fmla="*/ 108 w 883"/>
                  <a:gd name="T17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3" h="2908">
                    <a:moveTo>
                      <a:pt x="108" y="0"/>
                    </a:moveTo>
                    <a:cubicBezTo>
                      <a:pt x="48" y="0"/>
                      <a:pt x="0" y="55"/>
                      <a:pt x="0" y="123"/>
                    </a:cubicBezTo>
                    <a:lnTo>
                      <a:pt x="0" y="2786"/>
                    </a:lnTo>
                    <a:cubicBezTo>
                      <a:pt x="0" y="2854"/>
                      <a:pt x="48" y="2908"/>
                      <a:pt x="108" y="2908"/>
                    </a:cubicBezTo>
                    <a:lnTo>
                      <a:pt x="775" y="2908"/>
                    </a:lnTo>
                    <a:cubicBezTo>
                      <a:pt x="834" y="2908"/>
                      <a:pt x="883" y="2854"/>
                      <a:pt x="883" y="2786"/>
                    </a:cubicBezTo>
                    <a:lnTo>
                      <a:pt x="883" y="123"/>
                    </a:lnTo>
                    <a:cubicBezTo>
                      <a:pt x="883" y="55"/>
                      <a:pt x="834" y="0"/>
                      <a:pt x="775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Freeform 181"/>
            <p:cNvSpPr>
              <a:spLocks/>
            </p:cNvSpPr>
            <p:nvPr/>
          </p:nvSpPr>
          <p:spPr bwMode="auto">
            <a:xfrm>
              <a:off x="1391" y="2341"/>
              <a:ext cx="85" cy="282"/>
            </a:xfrm>
            <a:custGeom>
              <a:avLst/>
              <a:gdLst>
                <a:gd name="T0" fmla="*/ 108 w 883"/>
                <a:gd name="T1" fmla="*/ 0 h 2908"/>
                <a:gd name="T2" fmla="*/ 0 w 883"/>
                <a:gd name="T3" fmla="*/ 123 h 2908"/>
                <a:gd name="T4" fmla="*/ 0 w 883"/>
                <a:gd name="T5" fmla="*/ 2786 h 2908"/>
                <a:gd name="T6" fmla="*/ 108 w 883"/>
                <a:gd name="T7" fmla="*/ 2908 h 2908"/>
                <a:gd name="T8" fmla="*/ 775 w 883"/>
                <a:gd name="T9" fmla="*/ 2908 h 2908"/>
                <a:gd name="T10" fmla="*/ 883 w 883"/>
                <a:gd name="T11" fmla="*/ 2786 h 2908"/>
                <a:gd name="T12" fmla="*/ 883 w 883"/>
                <a:gd name="T13" fmla="*/ 123 h 2908"/>
                <a:gd name="T14" fmla="*/ 775 w 883"/>
                <a:gd name="T15" fmla="*/ 0 h 2908"/>
                <a:gd name="T16" fmla="*/ 108 w 883"/>
                <a:gd name="T17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3" h="2908">
                  <a:moveTo>
                    <a:pt x="108" y="0"/>
                  </a:moveTo>
                  <a:cubicBezTo>
                    <a:pt x="48" y="0"/>
                    <a:pt x="0" y="55"/>
                    <a:pt x="0" y="123"/>
                  </a:cubicBezTo>
                  <a:lnTo>
                    <a:pt x="0" y="2786"/>
                  </a:lnTo>
                  <a:cubicBezTo>
                    <a:pt x="0" y="2854"/>
                    <a:pt x="48" y="2908"/>
                    <a:pt x="108" y="2908"/>
                  </a:cubicBezTo>
                  <a:lnTo>
                    <a:pt x="775" y="2908"/>
                  </a:lnTo>
                  <a:cubicBezTo>
                    <a:pt x="834" y="2908"/>
                    <a:pt x="883" y="2854"/>
                    <a:pt x="883" y="2786"/>
                  </a:cubicBezTo>
                  <a:lnTo>
                    <a:pt x="883" y="123"/>
                  </a:lnTo>
                  <a:cubicBezTo>
                    <a:pt x="883" y="55"/>
                    <a:pt x="834" y="0"/>
                    <a:pt x="775" y="0"/>
                  </a:cubicBezTo>
                  <a:lnTo>
                    <a:pt x="108" y="0"/>
                  </a:lnTo>
                  <a:close/>
                </a:path>
              </a:pathLst>
            </a:custGeom>
            <a:noFill/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182"/>
            <p:cNvSpPr>
              <a:spLocks noChangeArrowheads="1"/>
            </p:cNvSpPr>
            <p:nvPr/>
          </p:nvSpPr>
          <p:spPr bwMode="auto">
            <a:xfrm>
              <a:off x="1418" y="2444"/>
              <a:ext cx="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183"/>
            <p:cNvSpPr>
              <a:spLocks noChangeArrowheads="1"/>
            </p:cNvSpPr>
            <p:nvPr/>
          </p:nvSpPr>
          <p:spPr bwMode="auto">
            <a:xfrm>
              <a:off x="800" y="2444"/>
              <a:ext cx="2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184"/>
            <p:cNvSpPr>
              <a:spLocks/>
            </p:cNvSpPr>
            <p:nvPr/>
          </p:nvSpPr>
          <p:spPr bwMode="auto">
            <a:xfrm>
              <a:off x="1433" y="2627"/>
              <a:ext cx="170" cy="456"/>
            </a:xfrm>
            <a:custGeom>
              <a:avLst/>
              <a:gdLst>
                <a:gd name="T0" fmla="*/ 170 w 170"/>
                <a:gd name="T1" fmla="*/ 456 h 456"/>
                <a:gd name="T2" fmla="*/ 0 w 170"/>
                <a:gd name="T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0" h="456">
                  <a:moveTo>
                    <a:pt x="170" y="456"/>
                  </a:moveTo>
                  <a:cubicBezTo>
                    <a:pt x="76" y="456"/>
                    <a:pt x="0" y="25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85"/>
            <p:cNvSpPr>
              <a:spLocks/>
            </p:cNvSpPr>
            <p:nvPr/>
          </p:nvSpPr>
          <p:spPr bwMode="auto">
            <a:xfrm>
              <a:off x="178" y="2627"/>
              <a:ext cx="172" cy="390"/>
            </a:xfrm>
            <a:custGeom>
              <a:avLst/>
              <a:gdLst>
                <a:gd name="T0" fmla="*/ 0 w 172"/>
                <a:gd name="T1" fmla="*/ 390 h 390"/>
                <a:gd name="T2" fmla="*/ 172 w 172"/>
                <a:gd name="T3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390">
                  <a:moveTo>
                    <a:pt x="0" y="390"/>
                  </a:moveTo>
                  <a:cubicBezTo>
                    <a:pt x="95" y="390"/>
                    <a:pt x="172" y="216"/>
                    <a:pt x="17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5" name="Group 186"/>
            <p:cNvGrpSpPr>
              <a:grpSpLocks/>
            </p:cNvGrpSpPr>
            <p:nvPr/>
          </p:nvGrpSpPr>
          <p:grpSpPr bwMode="auto">
            <a:xfrm>
              <a:off x="1220" y="2439"/>
              <a:ext cx="29" cy="37"/>
              <a:chOff x="1220" y="2439"/>
              <a:chExt cx="29" cy="37"/>
            </a:xfrm>
          </p:grpSpPr>
          <p:sp>
            <p:nvSpPr>
              <p:cNvPr id="112" name="Oval 187"/>
              <p:cNvSpPr>
                <a:spLocks noChangeArrowheads="1"/>
              </p:cNvSpPr>
              <p:nvPr/>
            </p:nvSpPr>
            <p:spPr bwMode="auto">
              <a:xfrm>
                <a:off x="1220" y="2440"/>
                <a:ext cx="29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188"/>
              <p:cNvSpPr>
                <a:spLocks noChangeArrowheads="1"/>
              </p:cNvSpPr>
              <p:nvPr/>
            </p:nvSpPr>
            <p:spPr bwMode="auto">
              <a:xfrm>
                <a:off x="1220" y="2439"/>
                <a:ext cx="29" cy="37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6" name="Oval 189"/>
            <p:cNvSpPr>
              <a:spLocks noChangeArrowheads="1"/>
            </p:cNvSpPr>
            <p:nvPr/>
          </p:nvSpPr>
          <p:spPr bwMode="auto">
            <a:xfrm>
              <a:off x="1220" y="2439"/>
              <a:ext cx="29" cy="37"/>
            </a:xfrm>
            <a:prstGeom prst="ellips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7" name="Group 190"/>
            <p:cNvGrpSpPr>
              <a:grpSpLocks/>
            </p:cNvGrpSpPr>
            <p:nvPr/>
          </p:nvGrpSpPr>
          <p:grpSpPr bwMode="auto">
            <a:xfrm>
              <a:off x="1220" y="2439"/>
              <a:ext cx="29" cy="37"/>
              <a:chOff x="1220" y="2439"/>
              <a:chExt cx="29" cy="37"/>
            </a:xfrm>
          </p:grpSpPr>
          <p:sp>
            <p:nvSpPr>
              <p:cNvPr id="110" name="Oval 191"/>
              <p:cNvSpPr>
                <a:spLocks noChangeArrowheads="1"/>
              </p:cNvSpPr>
              <p:nvPr/>
            </p:nvSpPr>
            <p:spPr bwMode="auto">
              <a:xfrm>
                <a:off x="1220" y="2440"/>
                <a:ext cx="29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Oval 192"/>
              <p:cNvSpPr>
                <a:spLocks noChangeArrowheads="1"/>
              </p:cNvSpPr>
              <p:nvPr/>
            </p:nvSpPr>
            <p:spPr bwMode="auto">
              <a:xfrm>
                <a:off x="1220" y="2439"/>
                <a:ext cx="29" cy="37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" name="Oval 193"/>
            <p:cNvSpPr>
              <a:spLocks noChangeArrowheads="1"/>
            </p:cNvSpPr>
            <p:nvPr/>
          </p:nvSpPr>
          <p:spPr bwMode="auto">
            <a:xfrm>
              <a:off x="1220" y="2439"/>
              <a:ext cx="29" cy="37"/>
            </a:xfrm>
            <a:prstGeom prst="ellips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94"/>
            <p:cNvSpPr>
              <a:spLocks noChangeArrowheads="1"/>
            </p:cNvSpPr>
            <p:nvPr/>
          </p:nvSpPr>
          <p:spPr bwMode="auto">
            <a:xfrm>
              <a:off x="1627" y="3035"/>
              <a:ext cx="21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COOH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195"/>
            <p:cNvSpPr>
              <a:spLocks noChangeArrowheads="1"/>
            </p:cNvSpPr>
            <p:nvPr/>
          </p:nvSpPr>
          <p:spPr bwMode="auto">
            <a:xfrm>
              <a:off x="741" y="2942"/>
              <a:ext cx="69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Repeated NPA motifs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196"/>
            <p:cNvSpPr>
              <a:spLocks/>
            </p:cNvSpPr>
            <p:nvPr/>
          </p:nvSpPr>
          <p:spPr bwMode="auto">
            <a:xfrm>
              <a:off x="536" y="2766"/>
              <a:ext cx="238" cy="69"/>
            </a:xfrm>
            <a:custGeom>
              <a:avLst/>
              <a:gdLst>
                <a:gd name="T0" fmla="*/ 0 w 2458"/>
                <a:gd name="T1" fmla="*/ 0 h 708"/>
                <a:gd name="T2" fmla="*/ 204 w 2458"/>
                <a:gd name="T3" fmla="*/ 352 h 708"/>
                <a:gd name="T4" fmla="*/ 1073 w 2458"/>
                <a:gd name="T5" fmla="*/ 356 h 708"/>
                <a:gd name="T6" fmla="*/ 1277 w 2458"/>
                <a:gd name="T7" fmla="*/ 708 h 708"/>
                <a:gd name="T8" fmla="*/ 1483 w 2458"/>
                <a:gd name="T9" fmla="*/ 358 h 708"/>
                <a:gd name="T10" fmla="*/ 2252 w 2458"/>
                <a:gd name="T11" fmla="*/ 362 h 708"/>
                <a:gd name="T12" fmla="*/ 2458 w 2458"/>
                <a:gd name="T13" fmla="*/ 1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8" h="708">
                  <a:moveTo>
                    <a:pt x="0" y="0"/>
                  </a:moveTo>
                  <a:cubicBezTo>
                    <a:pt x="0" y="194"/>
                    <a:pt x="91" y="351"/>
                    <a:pt x="204" y="352"/>
                  </a:cubicBezTo>
                  <a:lnTo>
                    <a:pt x="1073" y="356"/>
                  </a:lnTo>
                  <a:cubicBezTo>
                    <a:pt x="1186" y="357"/>
                    <a:pt x="1277" y="514"/>
                    <a:pt x="1277" y="708"/>
                  </a:cubicBezTo>
                  <a:cubicBezTo>
                    <a:pt x="1277" y="514"/>
                    <a:pt x="1370" y="358"/>
                    <a:pt x="1483" y="358"/>
                  </a:cubicBezTo>
                  <a:lnTo>
                    <a:pt x="2252" y="362"/>
                  </a:lnTo>
                  <a:cubicBezTo>
                    <a:pt x="2365" y="362"/>
                    <a:pt x="2458" y="206"/>
                    <a:pt x="2458" y="12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97"/>
            <p:cNvSpPr>
              <a:spLocks/>
            </p:cNvSpPr>
            <p:nvPr/>
          </p:nvSpPr>
          <p:spPr bwMode="auto">
            <a:xfrm>
              <a:off x="1168" y="2128"/>
              <a:ext cx="238" cy="68"/>
            </a:xfrm>
            <a:custGeom>
              <a:avLst/>
              <a:gdLst>
                <a:gd name="T0" fmla="*/ 2458 w 2458"/>
                <a:gd name="T1" fmla="*/ 700 h 700"/>
                <a:gd name="T2" fmla="*/ 2253 w 2458"/>
                <a:gd name="T3" fmla="*/ 350 h 700"/>
                <a:gd name="T4" fmla="*/ 1385 w 2458"/>
                <a:gd name="T5" fmla="*/ 350 h 700"/>
                <a:gd name="T6" fmla="*/ 1180 w 2458"/>
                <a:gd name="T7" fmla="*/ 0 h 700"/>
                <a:gd name="T8" fmla="*/ 975 w 2458"/>
                <a:gd name="T9" fmla="*/ 350 h 700"/>
                <a:gd name="T10" fmla="*/ 205 w 2458"/>
                <a:gd name="T11" fmla="*/ 350 h 700"/>
                <a:gd name="T12" fmla="*/ 0 w 2458"/>
                <a:gd name="T13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8" h="700">
                  <a:moveTo>
                    <a:pt x="2458" y="700"/>
                  </a:moveTo>
                  <a:cubicBezTo>
                    <a:pt x="2458" y="508"/>
                    <a:pt x="2367" y="350"/>
                    <a:pt x="2253" y="350"/>
                  </a:cubicBezTo>
                  <a:lnTo>
                    <a:pt x="1385" y="350"/>
                  </a:lnTo>
                  <a:cubicBezTo>
                    <a:pt x="1271" y="350"/>
                    <a:pt x="1180" y="194"/>
                    <a:pt x="1180" y="0"/>
                  </a:cubicBezTo>
                  <a:cubicBezTo>
                    <a:pt x="1180" y="194"/>
                    <a:pt x="1088" y="350"/>
                    <a:pt x="975" y="350"/>
                  </a:cubicBezTo>
                  <a:lnTo>
                    <a:pt x="205" y="350"/>
                  </a:lnTo>
                  <a:cubicBezTo>
                    <a:pt x="92" y="350"/>
                    <a:pt x="0" y="508"/>
                    <a:pt x="0" y="70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98"/>
            <p:cNvSpPr>
              <a:spLocks noChangeArrowheads="1"/>
            </p:cNvSpPr>
            <p:nvPr/>
          </p:nvSpPr>
          <p:spPr bwMode="auto">
            <a:xfrm>
              <a:off x="404" y="2240"/>
              <a:ext cx="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99"/>
            <p:cNvSpPr>
              <a:spLocks noChangeArrowheads="1"/>
            </p:cNvSpPr>
            <p:nvPr/>
          </p:nvSpPr>
          <p:spPr bwMode="auto">
            <a:xfrm>
              <a:off x="1266" y="2040"/>
              <a:ext cx="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200"/>
            <p:cNvSpPr>
              <a:spLocks noChangeArrowheads="1"/>
            </p:cNvSpPr>
            <p:nvPr/>
          </p:nvSpPr>
          <p:spPr bwMode="auto">
            <a:xfrm>
              <a:off x="653" y="2860"/>
              <a:ext cx="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201"/>
            <p:cNvSpPr>
              <a:spLocks noChangeArrowheads="1"/>
            </p:cNvSpPr>
            <p:nvPr/>
          </p:nvSpPr>
          <p:spPr bwMode="auto">
            <a:xfrm>
              <a:off x="881" y="2240"/>
              <a:ext cx="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202"/>
            <p:cNvSpPr>
              <a:spLocks noChangeArrowheads="1"/>
            </p:cNvSpPr>
            <p:nvPr/>
          </p:nvSpPr>
          <p:spPr bwMode="auto">
            <a:xfrm>
              <a:off x="1039" y="2662"/>
              <a:ext cx="3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203"/>
            <p:cNvSpPr>
              <a:spLocks noEditPoints="1"/>
            </p:cNvSpPr>
            <p:nvPr/>
          </p:nvSpPr>
          <p:spPr bwMode="auto">
            <a:xfrm>
              <a:off x="670" y="2483"/>
              <a:ext cx="301" cy="474"/>
            </a:xfrm>
            <a:custGeom>
              <a:avLst/>
              <a:gdLst>
                <a:gd name="T0" fmla="*/ 206 w 3105"/>
                <a:gd name="T1" fmla="*/ 264 h 4896"/>
                <a:gd name="T2" fmla="*/ 3095 w 3105"/>
                <a:gd name="T3" fmla="*/ 4840 h 4896"/>
                <a:gd name="T4" fmla="*/ 3085 w 3105"/>
                <a:gd name="T5" fmla="*/ 4886 h 4896"/>
                <a:gd name="T6" fmla="*/ 3039 w 3105"/>
                <a:gd name="T7" fmla="*/ 4876 h 4896"/>
                <a:gd name="T8" fmla="*/ 150 w 3105"/>
                <a:gd name="T9" fmla="*/ 299 h 4896"/>
                <a:gd name="T10" fmla="*/ 160 w 3105"/>
                <a:gd name="T11" fmla="*/ 253 h 4896"/>
                <a:gd name="T12" fmla="*/ 206 w 3105"/>
                <a:gd name="T13" fmla="*/ 264 h 4896"/>
                <a:gd name="T14" fmla="*/ 45 w 3105"/>
                <a:gd name="T15" fmla="*/ 445 h 4896"/>
                <a:gd name="T16" fmla="*/ 0 w 3105"/>
                <a:gd name="T17" fmla="*/ 0 h 4896"/>
                <a:gd name="T18" fmla="*/ 383 w 3105"/>
                <a:gd name="T19" fmla="*/ 231 h 4896"/>
                <a:gd name="T20" fmla="*/ 45 w 3105"/>
                <a:gd name="T21" fmla="*/ 445 h 4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5" h="4896">
                  <a:moveTo>
                    <a:pt x="206" y="264"/>
                  </a:moveTo>
                  <a:lnTo>
                    <a:pt x="3095" y="4840"/>
                  </a:lnTo>
                  <a:cubicBezTo>
                    <a:pt x="3105" y="4856"/>
                    <a:pt x="3100" y="4876"/>
                    <a:pt x="3085" y="4886"/>
                  </a:cubicBezTo>
                  <a:cubicBezTo>
                    <a:pt x="3069" y="4896"/>
                    <a:pt x="3048" y="4891"/>
                    <a:pt x="3039" y="4876"/>
                  </a:cubicBezTo>
                  <a:lnTo>
                    <a:pt x="150" y="299"/>
                  </a:lnTo>
                  <a:cubicBezTo>
                    <a:pt x="140" y="284"/>
                    <a:pt x="145" y="263"/>
                    <a:pt x="160" y="253"/>
                  </a:cubicBezTo>
                  <a:cubicBezTo>
                    <a:pt x="176" y="244"/>
                    <a:pt x="196" y="248"/>
                    <a:pt x="206" y="264"/>
                  </a:cubicBezTo>
                  <a:close/>
                  <a:moveTo>
                    <a:pt x="45" y="445"/>
                  </a:moveTo>
                  <a:lnTo>
                    <a:pt x="0" y="0"/>
                  </a:lnTo>
                  <a:lnTo>
                    <a:pt x="383" y="231"/>
                  </a:lnTo>
                  <a:lnTo>
                    <a:pt x="45" y="44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4"/>
            <p:cNvSpPr>
              <a:spLocks noEditPoints="1"/>
            </p:cNvSpPr>
            <p:nvPr/>
          </p:nvSpPr>
          <p:spPr bwMode="auto">
            <a:xfrm>
              <a:off x="1014" y="2531"/>
              <a:ext cx="264" cy="420"/>
            </a:xfrm>
            <a:custGeom>
              <a:avLst/>
              <a:gdLst>
                <a:gd name="T0" fmla="*/ 2573 w 2721"/>
                <a:gd name="T1" fmla="*/ 301 h 4338"/>
                <a:gd name="T2" fmla="*/ 66 w 2721"/>
                <a:gd name="T3" fmla="*/ 4318 h 4338"/>
                <a:gd name="T4" fmla="*/ 20 w 2721"/>
                <a:gd name="T5" fmla="*/ 4329 h 4338"/>
                <a:gd name="T6" fmla="*/ 10 w 2721"/>
                <a:gd name="T7" fmla="*/ 4283 h 4338"/>
                <a:gd name="T8" fmla="*/ 2516 w 2721"/>
                <a:gd name="T9" fmla="*/ 266 h 4338"/>
                <a:gd name="T10" fmla="*/ 2562 w 2721"/>
                <a:gd name="T11" fmla="*/ 255 h 4338"/>
                <a:gd name="T12" fmla="*/ 2573 w 2721"/>
                <a:gd name="T13" fmla="*/ 301 h 4338"/>
                <a:gd name="T14" fmla="*/ 2340 w 2721"/>
                <a:gd name="T15" fmla="*/ 234 h 4338"/>
                <a:gd name="T16" fmla="*/ 2721 w 2721"/>
                <a:gd name="T17" fmla="*/ 0 h 4338"/>
                <a:gd name="T18" fmla="*/ 2679 w 2721"/>
                <a:gd name="T19" fmla="*/ 446 h 4338"/>
                <a:gd name="T20" fmla="*/ 2340 w 2721"/>
                <a:gd name="T21" fmla="*/ 234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1" h="4338">
                  <a:moveTo>
                    <a:pt x="2573" y="301"/>
                  </a:moveTo>
                  <a:lnTo>
                    <a:pt x="66" y="4318"/>
                  </a:lnTo>
                  <a:cubicBezTo>
                    <a:pt x="56" y="4334"/>
                    <a:pt x="36" y="4338"/>
                    <a:pt x="20" y="4329"/>
                  </a:cubicBezTo>
                  <a:cubicBezTo>
                    <a:pt x="5" y="4319"/>
                    <a:pt x="0" y="4298"/>
                    <a:pt x="10" y="4283"/>
                  </a:cubicBezTo>
                  <a:lnTo>
                    <a:pt x="2516" y="266"/>
                  </a:lnTo>
                  <a:cubicBezTo>
                    <a:pt x="2526" y="250"/>
                    <a:pt x="2547" y="245"/>
                    <a:pt x="2562" y="255"/>
                  </a:cubicBezTo>
                  <a:cubicBezTo>
                    <a:pt x="2578" y="265"/>
                    <a:pt x="2583" y="285"/>
                    <a:pt x="2573" y="301"/>
                  </a:cubicBezTo>
                  <a:close/>
                  <a:moveTo>
                    <a:pt x="2340" y="234"/>
                  </a:moveTo>
                  <a:lnTo>
                    <a:pt x="2721" y="0"/>
                  </a:lnTo>
                  <a:lnTo>
                    <a:pt x="2679" y="446"/>
                  </a:lnTo>
                  <a:lnTo>
                    <a:pt x="2340" y="23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7" name="sid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0" y="3057485"/>
            <a:ext cx="5410200" cy="36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    Amino acids at the mouth of the central pore</a:t>
            </a:r>
          </a:p>
          <a:p>
            <a:pPr marL="0" indent="0">
              <a:buNone/>
            </a:pPr>
            <a:r>
              <a:rPr lang="en-US" dirty="0" smtClean="0"/>
              <a:t>II   Amino acids lining the central pore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 lining the central pore</a:t>
            </a:r>
            <a:endParaRPr lang="en-US" dirty="0"/>
          </a:p>
        </p:txBody>
      </p:sp>
      <p:pic>
        <p:nvPicPr>
          <p:cNvPr id="1026" name="Picture 2" descr="a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124075"/>
            <a:ext cx="6096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76700" y="25050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T41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29100" y="32670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L43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29100" y="35861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L47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76700" y="40433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L51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00500" y="4500563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L167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05300" y="50339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L163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29100" y="58721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G159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dobe Ming Std L" pitchFamily="18" charset="-128"/>
                <a:cs typeface="Arial" pitchFamily="34" charset="0"/>
              </a:rPr>
              <a:t>Sequence alignment of AQPs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1687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3650"/>
            <a:ext cx="8016875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419600" y="370205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37020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TM2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172200" y="64008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24600" y="64008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TM5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47800" y="99060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If mutate to Asp (D)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1828800"/>
            <a:ext cx="6096000" cy="4133850"/>
            <a:chOff x="1524000" y="1828800"/>
            <a:chExt cx="6096000" cy="4133850"/>
          </a:xfrm>
        </p:grpSpPr>
        <p:pic>
          <p:nvPicPr>
            <p:cNvPr id="5122" name="Picture 2" descr="AQP5-LXX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828800"/>
              <a:ext cx="6096000" cy="41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038600" y="22860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191000" y="30480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L43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191000" y="33670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L47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038600" y="38242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962400" y="4281488"/>
              <a:ext cx="609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L167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24400" y="22098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724400" y="26050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724400" y="3228975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876800" y="36576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876800" y="41910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1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57450" y="2133600"/>
            <a:ext cx="161925" cy="26670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500" y="1962150"/>
            <a:ext cx="161925" cy="28384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57575" y="2428875"/>
            <a:ext cx="171450" cy="237172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67150" y="2581275"/>
            <a:ext cx="161925" cy="221932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67225" y="2238375"/>
            <a:ext cx="161925" cy="256222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67275" y="2952750"/>
            <a:ext cx="161925" cy="18478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67350" y="2724150"/>
            <a:ext cx="161925" cy="20764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867400" y="4505325"/>
            <a:ext cx="171450" cy="2952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77000" y="2705100"/>
            <a:ext cx="161925" cy="20955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77050" y="3533775"/>
            <a:ext cx="161925" cy="126682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533650" y="1838325"/>
            <a:ext cx="0" cy="295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505075" y="183832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933700" y="1654175"/>
            <a:ext cx="1588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905125" y="16383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543300" y="2181225"/>
            <a:ext cx="0" cy="2476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514725" y="218122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943350" y="2085975"/>
            <a:ext cx="0" cy="495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914775" y="208597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543425" y="1876425"/>
            <a:ext cx="0" cy="361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514850" y="187642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4943475" y="2676525"/>
            <a:ext cx="0" cy="27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914900" y="267652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543550" y="2533650"/>
            <a:ext cx="0" cy="190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514975" y="253365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5953125" y="4162425"/>
            <a:ext cx="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924550" y="416242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6553200" y="24765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6524625" y="24765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6953250" y="3181350"/>
            <a:ext cx="0" cy="352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6924675" y="318135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362200" y="4800600"/>
            <a:ext cx="4764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29718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Channel-dependent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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pH</a:t>
            </a:r>
            <a:r>
              <a:rPr kumimoji="0" lang="en-US" sz="1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 for CO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138363" y="1733550"/>
            <a:ext cx="0" cy="3048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2149475" y="4781550"/>
            <a:ext cx="136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149475" y="443865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149475" y="410527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2149475" y="3762375"/>
            <a:ext cx="136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2149475" y="34290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2149475" y="30861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2149475" y="2752725"/>
            <a:ext cx="136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2149475" y="24098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2149475" y="207645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2149475" y="1733550"/>
            <a:ext cx="136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682750" y="4648200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1682750" y="3629025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682750" y="2619375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82750" y="1600200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379663" y="4876800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805113" y="4876800"/>
            <a:ext cx="306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429000" y="4876800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873500" y="4876800"/>
            <a:ext cx="300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L43D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4419600" y="4876800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864100" y="4876800"/>
            <a:ext cx="300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L47D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5356225" y="4876800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795963" y="4876800"/>
            <a:ext cx="3000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L51D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400800" y="4876800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6851650" y="4876800"/>
            <a:ext cx="3698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L167D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4467225" y="2232025"/>
            <a:ext cx="576263" cy="47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5035550" y="2243138"/>
            <a:ext cx="0" cy="696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5467350" y="2713038"/>
            <a:ext cx="552450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6019800" y="2728912"/>
            <a:ext cx="0" cy="1789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>
            <a:off x="6477001" y="2698750"/>
            <a:ext cx="547688" cy="634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H="1">
            <a:off x="7024688" y="2710657"/>
            <a:ext cx="1587" cy="8374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3048000" y="457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LXXD −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pH</a:t>
            </a:r>
            <a:r>
              <a:rPr kumimoji="0" lang="en-US" sz="2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1981200" y="5181600"/>
            <a:ext cx="476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5029200" y="5257800"/>
            <a:ext cx="0" cy="304800"/>
          </a:xfrm>
          <a:prstGeom prst="line">
            <a:avLst/>
          </a:prstGeom>
          <a:noFill/>
          <a:ln w="9525">
            <a:solidFill>
              <a:srgbClr val="0F37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>
            <a:off x="5943600" y="5257800"/>
            <a:ext cx="0" cy="304800"/>
          </a:xfrm>
          <a:prstGeom prst="line">
            <a:avLst/>
          </a:prstGeom>
          <a:noFill/>
          <a:ln w="9525">
            <a:solidFill>
              <a:srgbClr val="0F37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7010400" y="5257800"/>
            <a:ext cx="0" cy="304800"/>
          </a:xfrm>
          <a:prstGeom prst="line">
            <a:avLst/>
          </a:prstGeom>
          <a:noFill/>
          <a:ln w="9525">
            <a:solidFill>
              <a:srgbClr val="0F37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38" name="Picture 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0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71"/>
          <p:cNvSpPr txBox="1">
            <a:spLocks noChangeArrowheads="1"/>
          </p:cNvSpPr>
          <p:nvPr/>
        </p:nvSpPr>
        <p:spPr bwMode="auto">
          <a:xfrm>
            <a:off x="304800" y="609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Aspartic Acid (Asp)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07950"/>
            <a:ext cx="2488498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1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0" grpId="0" animBg="1"/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8"/>
          <p:cNvSpPr txBox="1">
            <a:spLocks noChangeArrowheads="1"/>
          </p:cNvSpPr>
          <p:nvPr/>
        </p:nvSpPr>
        <p:spPr bwMode="auto">
          <a:xfrm>
            <a:off x="-90488" y="2922588"/>
            <a:ext cx="1919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 Narrow" pitchFamily="34" charset="0"/>
                <a:ea typeface="SimSun" pitchFamily="2" charset="-122"/>
                <a:cs typeface="Arial" pitchFamily="34" charset="0"/>
              </a:rPr>
              <a:t>Channel-dependent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(cm/s)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85913" y="1905000"/>
            <a:ext cx="701675" cy="2922588"/>
            <a:chOff x="432" y="1104"/>
            <a:chExt cx="442" cy="1841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816" y="1197"/>
              <a:ext cx="0" cy="16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816" y="2865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816" y="2451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816" y="2031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816" y="1617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16" y="1197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2" y="2772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2" y="2358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2" y="1938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2" y="1524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2" y="1104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447926" y="4567238"/>
            <a:ext cx="161925" cy="133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33701" y="2443163"/>
            <a:ext cx="161925" cy="2257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328988" y="2709863"/>
            <a:ext cx="161925" cy="1990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871913" y="2443163"/>
            <a:ext cx="171450" cy="2257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252913" y="2586038"/>
            <a:ext cx="171450" cy="2114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786313" y="2443163"/>
            <a:ext cx="161925" cy="2257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167313" y="2795588"/>
            <a:ext cx="161925" cy="19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00713" y="2443163"/>
            <a:ext cx="171450" cy="2257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081713" y="4614863"/>
            <a:ext cx="171450" cy="857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643688" y="2443163"/>
            <a:ext cx="161925" cy="2257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986588" y="2824163"/>
            <a:ext cx="161925" cy="1876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2524126" y="4548188"/>
            <a:ext cx="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495551" y="454818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3009901" y="2281238"/>
            <a:ext cx="0" cy="161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2981326" y="22812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3405188" y="2605088"/>
            <a:ext cx="0" cy="104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3376613" y="260508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3957638" y="2347913"/>
            <a:ext cx="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3929063" y="234791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4338638" y="2490788"/>
            <a:ext cx="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4310063" y="249078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4862513" y="2357438"/>
            <a:ext cx="0" cy="85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4833938" y="23574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V="1">
            <a:off x="5243513" y="2719388"/>
            <a:ext cx="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5214938" y="271938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5786438" y="2405063"/>
            <a:ext cx="0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5757863" y="240506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V="1">
            <a:off x="6167438" y="4595813"/>
            <a:ext cx="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6138863" y="459581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V="1">
            <a:off x="6719888" y="2405063"/>
            <a:ext cx="0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6691313" y="240506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7062788" y="2767013"/>
            <a:ext cx="0" cy="57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7034213" y="276701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2347913" y="4700588"/>
            <a:ext cx="5043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51"/>
          <p:cNvSpPr>
            <a:spLocks noChangeArrowheads="1"/>
          </p:cNvSpPr>
          <p:nvPr/>
        </p:nvSpPr>
        <p:spPr bwMode="auto">
          <a:xfrm>
            <a:off x="2419351" y="4922838"/>
            <a:ext cx="2333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sz="1200" b="0" i="0" u="none" strike="noStrike" cap="none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2"/>
          <p:cNvSpPr>
            <a:spLocks noChangeArrowheads="1"/>
          </p:cNvSpPr>
          <p:nvPr/>
        </p:nvSpPr>
        <p:spPr bwMode="auto">
          <a:xfrm>
            <a:off x="28225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53"/>
          <p:cNvSpPr>
            <a:spLocks noChangeArrowheads="1"/>
          </p:cNvSpPr>
          <p:nvPr/>
        </p:nvSpPr>
        <p:spPr bwMode="auto">
          <a:xfrm>
            <a:off x="3248026" y="4918075"/>
            <a:ext cx="306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54"/>
          <p:cNvSpPr>
            <a:spLocks noChangeArrowheads="1"/>
          </p:cNvSpPr>
          <p:nvPr/>
        </p:nvSpPr>
        <p:spPr bwMode="auto">
          <a:xfrm>
            <a:off x="38131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55"/>
          <p:cNvSpPr>
            <a:spLocks noChangeArrowheads="1"/>
          </p:cNvSpPr>
          <p:nvPr/>
        </p:nvSpPr>
        <p:spPr bwMode="auto">
          <a:xfrm>
            <a:off x="4257676" y="4918075"/>
            <a:ext cx="3000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L43D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56"/>
          <p:cNvSpPr>
            <a:spLocks noChangeArrowheads="1"/>
          </p:cNvSpPr>
          <p:nvPr/>
        </p:nvSpPr>
        <p:spPr bwMode="auto">
          <a:xfrm>
            <a:off x="47275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57"/>
          <p:cNvSpPr>
            <a:spLocks noChangeArrowheads="1"/>
          </p:cNvSpPr>
          <p:nvPr/>
        </p:nvSpPr>
        <p:spPr bwMode="auto">
          <a:xfrm>
            <a:off x="5172076" y="4918075"/>
            <a:ext cx="3000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L47D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58"/>
          <p:cNvSpPr>
            <a:spLocks noChangeArrowheads="1"/>
          </p:cNvSpPr>
          <p:nvPr/>
        </p:nvSpPr>
        <p:spPr bwMode="auto">
          <a:xfrm>
            <a:off x="5646738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59"/>
          <p:cNvSpPr>
            <a:spLocks noChangeArrowheads="1"/>
          </p:cNvSpPr>
          <p:nvPr/>
        </p:nvSpPr>
        <p:spPr bwMode="auto">
          <a:xfrm>
            <a:off x="6086475" y="4918075"/>
            <a:ext cx="300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L51D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65563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61"/>
          <p:cNvSpPr>
            <a:spLocks noChangeArrowheads="1"/>
          </p:cNvSpPr>
          <p:nvPr/>
        </p:nvSpPr>
        <p:spPr bwMode="auto">
          <a:xfrm>
            <a:off x="7007226" y="4918075"/>
            <a:ext cx="3698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L167D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61"/>
          <p:cNvSpPr>
            <a:spLocks noChangeShapeType="1"/>
          </p:cNvSpPr>
          <p:nvPr/>
        </p:nvSpPr>
        <p:spPr bwMode="auto">
          <a:xfrm flipV="1">
            <a:off x="5700222" y="2447925"/>
            <a:ext cx="471978" cy="196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62"/>
          <p:cNvSpPr>
            <a:spLocks noChangeShapeType="1"/>
          </p:cNvSpPr>
          <p:nvPr/>
        </p:nvSpPr>
        <p:spPr bwMode="auto">
          <a:xfrm>
            <a:off x="6172200" y="2444905"/>
            <a:ext cx="0" cy="21604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61"/>
          <p:cNvSpPr>
            <a:spLocks noChangeShapeType="1"/>
          </p:cNvSpPr>
          <p:nvPr/>
        </p:nvSpPr>
        <p:spPr bwMode="auto">
          <a:xfrm>
            <a:off x="6648451" y="2438399"/>
            <a:ext cx="500062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61"/>
          <p:cNvSpPr>
            <a:spLocks noChangeShapeType="1"/>
          </p:cNvSpPr>
          <p:nvPr/>
        </p:nvSpPr>
        <p:spPr bwMode="auto">
          <a:xfrm>
            <a:off x="4786313" y="2433637"/>
            <a:ext cx="533400" cy="9526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60"/>
          <p:cNvSpPr>
            <a:spLocks noChangeShapeType="1"/>
          </p:cNvSpPr>
          <p:nvPr/>
        </p:nvSpPr>
        <p:spPr bwMode="auto">
          <a:xfrm>
            <a:off x="5319713" y="2440781"/>
            <a:ext cx="0" cy="3548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60"/>
          <p:cNvSpPr>
            <a:spLocks noChangeShapeType="1"/>
          </p:cNvSpPr>
          <p:nvPr/>
        </p:nvSpPr>
        <p:spPr bwMode="auto">
          <a:xfrm>
            <a:off x="7148513" y="2452688"/>
            <a:ext cx="0" cy="371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65"/>
          <p:cNvSpPr txBox="1">
            <a:spLocks noChangeArrowheads="1"/>
          </p:cNvSpPr>
          <p:nvPr/>
        </p:nvSpPr>
        <p:spPr bwMode="auto">
          <a:xfrm>
            <a:off x="3048000" y="457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LXXD −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07950"/>
            <a:ext cx="2488498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0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71"/>
          <p:cNvSpPr txBox="1">
            <a:spLocks noChangeArrowheads="1"/>
          </p:cNvSpPr>
          <p:nvPr/>
        </p:nvSpPr>
        <p:spPr bwMode="auto">
          <a:xfrm>
            <a:off x="304800" y="609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Aspartic Acid (Asp)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47800" y="99060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If mutate to Arg (R)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1905000"/>
            <a:ext cx="6096000" cy="4133850"/>
            <a:chOff x="1524000" y="1905000"/>
            <a:chExt cx="6096000" cy="4133850"/>
          </a:xfrm>
        </p:grpSpPr>
        <p:pic>
          <p:nvPicPr>
            <p:cNvPr id="8194" name="Picture 2" descr="AQP5-mut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905000"/>
              <a:ext cx="6096000" cy="41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038600" y="22860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191000" y="30480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L43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191000" y="33670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L47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038600" y="38242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962400" y="4281488"/>
              <a:ext cx="609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L167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24400" y="21336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724400" y="252888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724400" y="32004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800600" y="36576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72000" y="434340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8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47950" y="3076575"/>
            <a:ext cx="171450" cy="157162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0" y="2590800"/>
            <a:ext cx="161925" cy="20574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38550" y="2962275"/>
            <a:ext cx="171450" cy="168592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38600" y="3124200"/>
            <a:ext cx="171450" cy="15240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29150" y="3238500"/>
            <a:ext cx="171450" cy="14097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29200" y="3924300"/>
            <a:ext cx="171450" cy="7239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619750" y="3162300"/>
            <a:ext cx="171450" cy="14859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019800" y="4648200"/>
            <a:ext cx="171450" cy="142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619875" y="3162300"/>
            <a:ext cx="161925" cy="14859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010400" y="3048000"/>
            <a:ext cx="171450" cy="16002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733675" y="2838450"/>
            <a:ext cx="0" cy="238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705100" y="283845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3124200" y="2314575"/>
            <a:ext cx="0" cy="276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095625" y="231457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724275" y="2781300"/>
            <a:ext cx="0" cy="180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695700" y="27813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124325" y="2838450"/>
            <a:ext cx="0" cy="285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095750" y="283845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714875" y="3124200"/>
            <a:ext cx="0" cy="114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686300" y="31242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5114925" y="36957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086350" y="36957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705475" y="2990850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676900" y="299085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6105525" y="48006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076950" y="49530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6696075" y="2990850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6667500" y="299085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7096125" y="2809875"/>
            <a:ext cx="0" cy="238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067550" y="280987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279650" y="1724025"/>
            <a:ext cx="0" cy="3409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270125" y="513397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270125" y="46482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2270125" y="41624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270125" y="367665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270125" y="318135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2270125" y="269557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2270125" y="22098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2270125" y="17240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2438400" y="4648200"/>
            <a:ext cx="4962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1822450" y="5010150"/>
            <a:ext cx="377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-0.02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1863725" y="4524375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1860550" y="4038600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860550" y="3552825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1860550" y="3057525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860550" y="2571750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863725" y="2085975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860550" y="1600200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32063" y="4999038"/>
            <a:ext cx="4397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2970213" y="4999038"/>
            <a:ext cx="3063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81400" y="4999038"/>
            <a:ext cx="4397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4025900" y="4999038"/>
            <a:ext cx="3000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L43R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572000" y="4999038"/>
            <a:ext cx="4397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5016500" y="4999038"/>
            <a:ext cx="3000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L47R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508625" y="4999038"/>
            <a:ext cx="4397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5948363" y="4999038"/>
            <a:ext cx="3000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L51R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6553200" y="4999038"/>
            <a:ext cx="4397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7004050" y="4999038"/>
            <a:ext cx="3698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L167R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0" y="29718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Channel-dependent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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pH</a:t>
            </a:r>
            <a:r>
              <a: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 for CO</a:t>
            </a:r>
            <a:r>
              <a: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3200400" y="457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LXXR −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pH</a:t>
            </a:r>
            <a:r>
              <a:rPr kumimoji="0" lang="en-US" sz="24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635500" y="3228976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>
            <a:off x="5180013" y="3244850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V="1">
            <a:off x="5614988" y="3157539"/>
            <a:ext cx="519112" cy="47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6135688" y="3152775"/>
            <a:ext cx="3175" cy="1589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5105400" y="5562600"/>
            <a:ext cx="0" cy="304800"/>
          </a:xfrm>
          <a:prstGeom prst="line">
            <a:avLst/>
          </a:prstGeom>
          <a:noFill/>
          <a:ln w="9525">
            <a:solidFill>
              <a:srgbClr val="0F37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>
            <a:off x="6019800" y="5562600"/>
            <a:ext cx="0" cy="304800"/>
          </a:xfrm>
          <a:prstGeom prst="line">
            <a:avLst/>
          </a:prstGeom>
          <a:noFill/>
          <a:ln w="9525">
            <a:solidFill>
              <a:srgbClr val="0F37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7162800" y="5562600"/>
            <a:ext cx="0" cy="304800"/>
          </a:xfrm>
          <a:prstGeom prst="line">
            <a:avLst/>
          </a:prstGeom>
          <a:noFill/>
          <a:ln w="9525">
            <a:solidFill>
              <a:srgbClr val="0F37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457200" y="609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Arginine (Arg)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1" name="Picture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3613"/>
            <a:ext cx="819150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Box 66"/>
          <p:cNvSpPr txBox="1">
            <a:spLocks noChangeArrowheads="1"/>
          </p:cNvSpPr>
          <p:nvPr/>
        </p:nvSpPr>
        <p:spPr bwMode="auto">
          <a:xfrm>
            <a:off x="1981200" y="5486400"/>
            <a:ext cx="476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4" y="109728"/>
            <a:ext cx="2499576" cy="16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5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-90488" y="2922588"/>
            <a:ext cx="1919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 Narrow" pitchFamily="34" charset="0"/>
                <a:ea typeface="SimSun" pitchFamily="2" charset="-122"/>
                <a:cs typeface="Arial" pitchFamily="34" charset="0"/>
              </a:rPr>
              <a:t>Channel-dependent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(cm/s)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85913" y="1905000"/>
            <a:ext cx="701675" cy="2922588"/>
            <a:chOff x="432" y="1104"/>
            <a:chExt cx="442" cy="1841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816" y="1197"/>
              <a:ext cx="0" cy="16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816" y="2865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816" y="2451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16" y="2031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816" y="1617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816" y="1197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2" y="2772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2" y="2358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2" y="1938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32" y="1524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32" y="1104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2419351" y="4922838"/>
            <a:ext cx="2333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sz="1200" b="0" i="0" u="none" strike="noStrike" cap="none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28225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3245033" y="4918075"/>
            <a:ext cx="3093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38131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4254745" y="4918075"/>
            <a:ext cx="3029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L43R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47275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169145" y="4918075"/>
            <a:ext cx="3029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L47R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646738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6083546" y="4918075"/>
            <a:ext cx="3029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L51R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65563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7003613" y="4918075"/>
            <a:ext cx="3735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L167R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5719173" y="2305441"/>
            <a:ext cx="467315" cy="913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6181626" y="2316514"/>
            <a:ext cx="0" cy="21604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 flipV="1">
            <a:off x="6657877" y="2309813"/>
            <a:ext cx="490636" cy="196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>
            <a:off x="5329139" y="2312390"/>
            <a:ext cx="0" cy="3548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>
            <a:off x="7143750" y="2319338"/>
            <a:ext cx="294" cy="27116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65"/>
          <p:cNvSpPr txBox="1">
            <a:spLocks noChangeArrowheads="1"/>
          </p:cNvSpPr>
          <p:nvPr/>
        </p:nvSpPr>
        <p:spPr bwMode="auto">
          <a:xfrm>
            <a:off x="3048000" y="457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LXXR −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35"/>
          <p:cNvSpPr>
            <a:spLocks noChangeArrowheads="1"/>
          </p:cNvSpPr>
          <p:nvPr/>
        </p:nvSpPr>
        <p:spPr bwMode="auto">
          <a:xfrm>
            <a:off x="2438400" y="4562082"/>
            <a:ext cx="171450" cy="133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36"/>
          <p:cNvSpPr>
            <a:spLocks noChangeArrowheads="1"/>
          </p:cNvSpPr>
          <p:nvPr/>
        </p:nvSpPr>
        <p:spPr bwMode="auto">
          <a:xfrm>
            <a:off x="2924175" y="2314182"/>
            <a:ext cx="171450" cy="2381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37"/>
          <p:cNvSpPr>
            <a:spLocks noChangeArrowheads="1"/>
          </p:cNvSpPr>
          <p:nvPr/>
        </p:nvSpPr>
        <p:spPr bwMode="auto">
          <a:xfrm>
            <a:off x="3333750" y="2228457"/>
            <a:ext cx="171450" cy="24669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40"/>
          <p:cNvSpPr>
            <a:spLocks noChangeArrowheads="1"/>
          </p:cNvSpPr>
          <p:nvPr/>
        </p:nvSpPr>
        <p:spPr bwMode="auto">
          <a:xfrm>
            <a:off x="4800600" y="2314182"/>
            <a:ext cx="171450" cy="2381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41"/>
          <p:cNvSpPr>
            <a:spLocks noChangeArrowheads="1"/>
          </p:cNvSpPr>
          <p:nvPr/>
        </p:nvSpPr>
        <p:spPr bwMode="auto">
          <a:xfrm>
            <a:off x="5181600" y="2676132"/>
            <a:ext cx="171450" cy="2019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42"/>
          <p:cNvSpPr>
            <a:spLocks noChangeArrowheads="1"/>
          </p:cNvSpPr>
          <p:nvPr/>
        </p:nvSpPr>
        <p:spPr bwMode="auto">
          <a:xfrm>
            <a:off x="5715000" y="2314182"/>
            <a:ext cx="161925" cy="2381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43"/>
          <p:cNvSpPr>
            <a:spLocks noChangeArrowheads="1"/>
          </p:cNvSpPr>
          <p:nvPr/>
        </p:nvSpPr>
        <p:spPr bwMode="auto">
          <a:xfrm>
            <a:off x="6077146" y="4485784"/>
            <a:ext cx="161925" cy="209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44"/>
          <p:cNvSpPr>
            <a:spLocks noChangeArrowheads="1"/>
          </p:cNvSpPr>
          <p:nvPr/>
        </p:nvSpPr>
        <p:spPr bwMode="auto">
          <a:xfrm>
            <a:off x="6657975" y="2314182"/>
            <a:ext cx="171450" cy="2381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45"/>
          <p:cNvSpPr>
            <a:spLocks noChangeArrowheads="1"/>
          </p:cNvSpPr>
          <p:nvPr/>
        </p:nvSpPr>
        <p:spPr bwMode="auto">
          <a:xfrm>
            <a:off x="6972693" y="2590800"/>
            <a:ext cx="171450" cy="2095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 flipV="1">
            <a:off x="2524125" y="4543032"/>
            <a:ext cx="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7"/>
          <p:cNvSpPr>
            <a:spLocks noChangeShapeType="1"/>
          </p:cNvSpPr>
          <p:nvPr/>
        </p:nvSpPr>
        <p:spPr bwMode="auto">
          <a:xfrm>
            <a:off x="2495550" y="4543032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48"/>
          <p:cNvSpPr>
            <a:spLocks noChangeShapeType="1"/>
          </p:cNvSpPr>
          <p:nvPr/>
        </p:nvSpPr>
        <p:spPr bwMode="auto">
          <a:xfrm flipV="1">
            <a:off x="3009900" y="2095107"/>
            <a:ext cx="0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49"/>
          <p:cNvSpPr>
            <a:spLocks noChangeShapeType="1"/>
          </p:cNvSpPr>
          <p:nvPr/>
        </p:nvSpPr>
        <p:spPr bwMode="auto">
          <a:xfrm>
            <a:off x="2981325" y="2095107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50"/>
          <p:cNvSpPr>
            <a:spLocks noChangeShapeType="1"/>
          </p:cNvSpPr>
          <p:nvPr/>
        </p:nvSpPr>
        <p:spPr bwMode="auto">
          <a:xfrm flipV="1">
            <a:off x="3419475" y="2095107"/>
            <a:ext cx="0" cy="133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51"/>
          <p:cNvSpPr>
            <a:spLocks noChangeShapeType="1"/>
          </p:cNvSpPr>
          <p:nvPr/>
        </p:nvSpPr>
        <p:spPr bwMode="auto">
          <a:xfrm>
            <a:off x="3390900" y="2095107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 flipV="1">
            <a:off x="4886325" y="2266557"/>
            <a:ext cx="0" cy="47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4857750" y="2266557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5267325" y="2609457"/>
            <a:ext cx="0" cy="666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5238750" y="2609457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 flipV="1">
            <a:off x="5791200" y="2276082"/>
            <a:ext cx="0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>
            <a:off x="5762625" y="2276082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6153346" y="4466734"/>
            <a:ext cx="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>
            <a:off x="6124771" y="4466734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64"/>
          <p:cNvSpPr>
            <a:spLocks noChangeShapeType="1"/>
          </p:cNvSpPr>
          <p:nvPr/>
        </p:nvSpPr>
        <p:spPr bwMode="auto">
          <a:xfrm flipV="1">
            <a:off x="6743700" y="2295132"/>
            <a:ext cx="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65"/>
          <p:cNvSpPr>
            <a:spLocks noChangeShapeType="1"/>
          </p:cNvSpPr>
          <p:nvPr/>
        </p:nvSpPr>
        <p:spPr bwMode="auto">
          <a:xfrm>
            <a:off x="6715125" y="2295132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66"/>
          <p:cNvSpPr>
            <a:spLocks noChangeShapeType="1"/>
          </p:cNvSpPr>
          <p:nvPr/>
        </p:nvSpPr>
        <p:spPr bwMode="auto">
          <a:xfrm flipV="1">
            <a:off x="7058418" y="2552405"/>
            <a:ext cx="0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7029843" y="255240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61"/>
          <p:cNvSpPr>
            <a:spLocks noChangeShapeType="1"/>
          </p:cNvSpPr>
          <p:nvPr/>
        </p:nvSpPr>
        <p:spPr bwMode="auto">
          <a:xfrm>
            <a:off x="4810027" y="2314476"/>
            <a:ext cx="523973" cy="9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4" y="109728"/>
            <a:ext cx="2499576" cy="16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ext Box 72"/>
          <p:cNvSpPr txBox="1">
            <a:spLocks noChangeArrowheads="1"/>
          </p:cNvSpPr>
          <p:nvPr/>
        </p:nvSpPr>
        <p:spPr bwMode="auto">
          <a:xfrm>
            <a:off x="304800" y="609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Arginine (Arg)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3613"/>
            <a:ext cx="819150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68"/>
          <p:cNvSpPr>
            <a:spLocks noChangeArrowheads="1"/>
          </p:cNvSpPr>
          <p:nvPr/>
        </p:nvSpPr>
        <p:spPr bwMode="auto">
          <a:xfrm>
            <a:off x="3886101" y="2314870"/>
            <a:ext cx="161925" cy="2381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69"/>
          <p:cNvSpPr>
            <a:spLocks noChangeArrowheads="1"/>
          </p:cNvSpPr>
          <p:nvPr/>
        </p:nvSpPr>
        <p:spPr bwMode="auto">
          <a:xfrm>
            <a:off x="4267199" y="2423319"/>
            <a:ext cx="161925" cy="2266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74"/>
          <p:cNvSpPr>
            <a:spLocks noChangeShapeType="1"/>
          </p:cNvSpPr>
          <p:nvPr/>
        </p:nvSpPr>
        <p:spPr bwMode="auto">
          <a:xfrm flipV="1">
            <a:off x="3967162" y="2200275"/>
            <a:ext cx="0" cy="114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75"/>
          <p:cNvSpPr>
            <a:spLocks noChangeShapeType="1"/>
          </p:cNvSpPr>
          <p:nvPr/>
        </p:nvSpPr>
        <p:spPr bwMode="auto">
          <a:xfrm>
            <a:off x="3938587" y="220027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76"/>
          <p:cNvSpPr>
            <a:spLocks noChangeShapeType="1"/>
          </p:cNvSpPr>
          <p:nvPr/>
        </p:nvSpPr>
        <p:spPr bwMode="auto">
          <a:xfrm flipV="1">
            <a:off x="4348163" y="2281238"/>
            <a:ext cx="0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77"/>
          <p:cNvSpPr>
            <a:spLocks noChangeShapeType="1"/>
          </p:cNvSpPr>
          <p:nvPr/>
        </p:nvSpPr>
        <p:spPr bwMode="auto">
          <a:xfrm>
            <a:off x="4319588" y="22812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8"/>
          <p:cNvSpPr>
            <a:spLocks noChangeShapeType="1"/>
          </p:cNvSpPr>
          <p:nvPr/>
        </p:nvSpPr>
        <p:spPr bwMode="auto">
          <a:xfrm>
            <a:off x="2347913" y="4700588"/>
            <a:ext cx="5043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47800" y="99060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If mutate to Thr (T)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1905000"/>
            <a:ext cx="6096000" cy="4133850"/>
            <a:chOff x="1524000" y="1905000"/>
            <a:chExt cx="6096000" cy="4133850"/>
          </a:xfrm>
        </p:grpSpPr>
        <p:pic>
          <p:nvPicPr>
            <p:cNvPr id="1026" name="Picture 2" descr="AQP5-LXX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905000"/>
              <a:ext cx="6096000" cy="41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038600" y="230505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191000" y="306705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L43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191000" y="338613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L47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038600" y="384333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962400" y="4300538"/>
              <a:ext cx="609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L167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876800" y="230505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800600" y="285273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876800" y="3386138"/>
              <a:ext cx="5334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029200" y="382905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029200" y="4286250"/>
              <a:ext cx="533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4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dobe Ming Std L" pitchFamily="18" charset="-128"/>
                <a:cs typeface="Arial" pitchFamily="34" charset="0"/>
              </a:rPr>
              <a:t>Background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500" y="1447800"/>
            <a:ext cx="52959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H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O permeability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 filter regions is important for H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 transport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Khmer UI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Selectivity filter: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/R region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Khmer UI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NPA region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3905071"/>
            <a:ext cx="5295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CO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cs typeface="Arial" pitchFamily="34" charset="0"/>
              </a:rPr>
              <a:t> permeability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Not well defined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77000" y="51816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Horsefield et al, 2008 PNAS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77000" y="20764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77000" y="26098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533400"/>
            <a:ext cx="31353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91200" y="457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62213" y="2528888"/>
            <a:ext cx="161925" cy="22669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2263" y="2528888"/>
            <a:ext cx="161925" cy="22669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62338" y="2976563"/>
            <a:ext cx="161925" cy="18192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62388" y="3338513"/>
            <a:ext cx="161925" cy="145732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62463" y="2824163"/>
            <a:ext cx="161925" cy="19716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72038" y="3128963"/>
            <a:ext cx="161925" cy="16668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72113" y="2681288"/>
            <a:ext cx="161925" cy="21145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872163" y="3424238"/>
            <a:ext cx="161925" cy="13716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72238" y="2709863"/>
            <a:ext cx="161925" cy="20859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72288" y="2452688"/>
            <a:ext cx="161925" cy="23431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538413" y="2433638"/>
            <a:ext cx="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509838" y="24336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938463" y="2433638"/>
            <a:ext cx="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909888" y="24336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538538" y="2776538"/>
            <a:ext cx="0" cy="200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509963" y="27765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938588" y="3071813"/>
            <a:ext cx="0" cy="266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910013" y="307181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538663" y="2662238"/>
            <a:ext cx="0" cy="161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510088" y="26622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4948238" y="2833688"/>
            <a:ext cx="0" cy="295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919663" y="283368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548313" y="2500313"/>
            <a:ext cx="0" cy="180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519738" y="2500313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5948363" y="3062288"/>
            <a:ext cx="0" cy="361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919788" y="306228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6548438" y="2471738"/>
            <a:ext cx="0" cy="2381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6519863" y="24717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6948488" y="2090738"/>
            <a:ext cx="0" cy="361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6919913" y="2090738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381250" y="4795838"/>
            <a:ext cx="47355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29718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Channel-dependent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  <a:sym typeface="Symbol" pitchFamily="18" charset="2"/>
              </a:rPr>
              <a:t>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pH</a:t>
            </a:r>
            <a:r>
              <a:rPr kumimoji="0" lang="en-US" sz="1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 for CO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138363" y="1733550"/>
            <a:ext cx="0" cy="3048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2149475" y="4781550"/>
            <a:ext cx="136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149475" y="443865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149475" y="410527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2149475" y="3762375"/>
            <a:ext cx="136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2149475" y="34290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2149475" y="30861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2149475" y="2752725"/>
            <a:ext cx="136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2149475" y="24098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2149475" y="207645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2149475" y="1733550"/>
            <a:ext cx="136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682750" y="4648200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1682750" y="3629025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682750" y="2619375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82750" y="1600200"/>
            <a:ext cx="322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0.09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379663" y="4876800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707188" y="4876800"/>
            <a:ext cx="493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wt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AQP5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429000" y="4876800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887788" y="4876800"/>
            <a:ext cx="285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L43T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4419600" y="4876800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878388" y="4876800"/>
            <a:ext cx="285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L47T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5356225" y="4876800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5810250" y="4876800"/>
            <a:ext cx="285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L51T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6400800" y="4876800"/>
            <a:ext cx="439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6865938" y="4876800"/>
            <a:ext cx="355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L167T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3048000" y="457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LXXT −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pH</a:t>
            </a:r>
            <a:r>
              <a:rPr kumimoji="0" lang="en-US" sz="2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S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304800" y="609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Threonine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Thr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57" name="Picture 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76288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Line 68"/>
          <p:cNvSpPr>
            <a:spLocks noChangeShapeType="1"/>
          </p:cNvSpPr>
          <p:nvPr/>
        </p:nvSpPr>
        <p:spPr bwMode="auto">
          <a:xfrm>
            <a:off x="6019800" y="5334000"/>
            <a:ext cx="0" cy="304800"/>
          </a:xfrm>
          <a:prstGeom prst="line">
            <a:avLst/>
          </a:prstGeom>
          <a:noFill/>
          <a:ln w="9525">
            <a:solidFill>
              <a:srgbClr val="0F3714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1981200" y="5257800"/>
            <a:ext cx="476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4" y="109728"/>
            <a:ext cx="2499576" cy="16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Line 61"/>
          <p:cNvSpPr>
            <a:spLocks noChangeShapeType="1"/>
          </p:cNvSpPr>
          <p:nvPr/>
        </p:nvSpPr>
        <p:spPr bwMode="auto">
          <a:xfrm flipV="1">
            <a:off x="5486400" y="2681288"/>
            <a:ext cx="5476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0"/>
          <p:cNvSpPr>
            <a:spLocks noChangeShapeType="1"/>
          </p:cNvSpPr>
          <p:nvPr/>
        </p:nvSpPr>
        <p:spPr bwMode="auto">
          <a:xfrm>
            <a:off x="6019800" y="2699846"/>
            <a:ext cx="0" cy="72439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-90488" y="2922588"/>
            <a:ext cx="1919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 Narrow" pitchFamily="34" charset="0"/>
                <a:ea typeface="SimSun" pitchFamily="2" charset="-122"/>
                <a:cs typeface="Arial" pitchFamily="34" charset="0"/>
              </a:rPr>
              <a:t>Channel-dependent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(cm/s)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585913" y="1905000"/>
            <a:ext cx="701675" cy="2922588"/>
            <a:chOff x="432" y="1104"/>
            <a:chExt cx="442" cy="1841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>
              <a:off x="816" y="1197"/>
              <a:ext cx="0" cy="16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>
              <a:off x="816" y="2865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816" y="2451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816" y="2031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816" y="1617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816" y="1197"/>
              <a:ext cx="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32" y="2772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32" y="2358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32" y="1938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32" y="1524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32" y="1104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0.004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2419351" y="4922838"/>
            <a:ext cx="2333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sz="1200" b="0" i="0" u="none" strike="noStrike" cap="none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28225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3259460" y="4918075"/>
            <a:ext cx="2949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T41T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38131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4269172" y="4918075"/>
            <a:ext cx="288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L43T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47275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183572" y="4918075"/>
            <a:ext cx="288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L47T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646738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6097972" y="4918075"/>
            <a:ext cx="288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L51T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6556376" y="4918075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hAQP5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7018040" y="4918075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L167T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>
            <a:off x="6248400" y="2319632"/>
            <a:ext cx="0" cy="2495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65"/>
          <p:cNvSpPr txBox="1">
            <a:spLocks noChangeArrowheads="1"/>
          </p:cNvSpPr>
          <p:nvPr/>
        </p:nvSpPr>
        <p:spPr bwMode="auto">
          <a:xfrm>
            <a:off x="3048000" y="457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LXXT −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f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*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35"/>
          <p:cNvSpPr>
            <a:spLocks noChangeArrowheads="1"/>
          </p:cNvSpPr>
          <p:nvPr/>
        </p:nvSpPr>
        <p:spPr bwMode="auto">
          <a:xfrm>
            <a:off x="2448417" y="4562770"/>
            <a:ext cx="171450" cy="133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36"/>
          <p:cNvSpPr>
            <a:spLocks noChangeArrowheads="1"/>
          </p:cNvSpPr>
          <p:nvPr/>
        </p:nvSpPr>
        <p:spPr bwMode="auto">
          <a:xfrm>
            <a:off x="2924470" y="2352970"/>
            <a:ext cx="171450" cy="2343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37"/>
          <p:cNvSpPr>
            <a:spLocks noChangeArrowheads="1"/>
          </p:cNvSpPr>
          <p:nvPr/>
        </p:nvSpPr>
        <p:spPr bwMode="auto">
          <a:xfrm>
            <a:off x="3329085" y="2352675"/>
            <a:ext cx="171450" cy="2343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38"/>
          <p:cNvSpPr>
            <a:spLocks noChangeArrowheads="1"/>
          </p:cNvSpPr>
          <p:nvPr/>
        </p:nvSpPr>
        <p:spPr bwMode="auto">
          <a:xfrm>
            <a:off x="3888164" y="2305345"/>
            <a:ext cx="161925" cy="2390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39"/>
          <p:cNvSpPr>
            <a:spLocks noChangeArrowheads="1"/>
          </p:cNvSpPr>
          <p:nvPr/>
        </p:nvSpPr>
        <p:spPr bwMode="auto">
          <a:xfrm>
            <a:off x="4260817" y="2390775"/>
            <a:ext cx="171450" cy="2305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40"/>
          <p:cNvSpPr>
            <a:spLocks noChangeArrowheads="1"/>
          </p:cNvSpPr>
          <p:nvPr/>
        </p:nvSpPr>
        <p:spPr bwMode="auto">
          <a:xfrm>
            <a:off x="4800600" y="2305345"/>
            <a:ext cx="161925" cy="2390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41"/>
          <p:cNvSpPr>
            <a:spLocks noChangeArrowheads="1"/>
          </p:cNvSpPr>
          <p:nvPr/>
        </p:nvSpPr>
        <p:spPr bwMode="auto">
          <a:xfrm>
            <a:off x="5181600" y="2343445"/>
            <a:ext cx="161925" cy="2352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5715000" y="2305345"/>
            <a:ext cx="161925" cy="2390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43"/>
          <p:cNvSpPr>
            <a:spLocks noChangeArrowheads="1"/>
          </p:cNvSpPr>
          <p:nvPr/>
        </p:nvSpPr>
        <p:spPr bwMode="auto">
          <a:xfrm>
            <a:off x="6096000" y="2562520"/>
            <a:ext cx="161925" cy="2133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44"/>
          <p:cNvSpPr>
            <a:spLocks noChangeArrowheads="1"/>
          </p:cNvSpPr>
          <p:nvPr/>
        </p:nvSpPr>
        <p:spPr bwMode="auto">
          <a:xfrm>
            <a:off x="6657975" y="2305345"/>
            <a:ext cx="171450" cy="2390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45"/>
          <p:cNvSpPr>
            <a:spLocks noChangeArrowheads="1"/>
          </p:cNvSpPr>
          <p:nvPr/>
        </p:nvSpPr>
        <p:spPr bwMode="auto">
          <a:xfrm>
            <a:off x="6991350" y="2210095"/>
            <a:ext cx="171450" cy="2486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46"/>
          <p:cNvSpPr>
            <a:spLocks noChangeShapeType="1"/>
          </p:cNvSpPr>
          <p:nvPr/>
        </p:nvSpPr>
        <p:spPr bwMode="auto">
          <a:xfrm flipV="1">
            <a:off x="2534142" y="4543720"/>
            <a:ext cx="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47"/>
          <p:cNvSpPr>
            <a:spLocks noChangeShapeType="1"/>
          </p:cNvSpPr>
          <p:nvPr/>
        </p:nvSpPr>
        <p:spPr bwMode="auto">
          <a:xfrm>
            <a:off x="2505567" y="454372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48"/>
          <p:cNvSpPr>
            <a:spLocks noChangeShapeType="1"/>
          </p:cNvSpPr>
          <p:nvPr/>
        </p:nvSpPr>
        <p:spPr bwMode="auto">
          <a:xfrm flipV="1">
            <a:off x="3010195" y="2305345"/>
            <a:ext cx="0" cy="47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49"/>
          <p:cNvSpPr>
            <a:spLocks noChangeShapeType="1"/>
          </p:cNvSpPr>
          <p:nvPr/>
        </p:nvSpPr>
        <p:spPr bwMode="auto">
          <a:xfrm>
            <a:off x="2981620" y="230534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50"/>
          <p:cNvSpPr>
            <a:spLocks noChangeShapeType="1"/>
          </p:cNvSpPr>
          <p:nvPr/>
        </p:nvSpPr>
        <p:spPr bwMode="auto">
          <a:xfrm flipV="1">
            <a:off x="3414810" y="2305050"/>
            <a:ext cx="0" cy="47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51"/>
          <p:cNvSpPr>
            <a:spLocks noChangeShapeType="1"/>
          </p:cNvSpPr>
          <p:nvPr/>
        </p:nvSpPr>
        <p:spPr bwMode="auto">
          <a:xfrm>
            <a:off x="3386235" y="230505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52"/>
          <p:cNvSpPr>
            <a:spLocks noChangeShapeType="1"/>
          </p:cNvSpPr>
          <p:nvPr/>
        </p:nvSpPr>
        <p:spPr bwMode="auto">
          <a:xfrm flipV="1">
            <a:off x="3964364" y="2181520"/>
            <a:ext cx="0" cy="123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53"/>
          <p:cNvSpPr>
            <a:spLocks noChangeShapeType="1"/>
          </p:cNvSpPr>
          <p:nvPr/>
        </p:nvSpPr>
        <p:spPr bwMode="auto">
          <a:xfrm>
            <a:off x="3935789" y="218152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54"/>
          <p:cNvSpPr>
            <a:spLocks noChangeShapeType="1"/>
          </p:cNvSpPr>
          <p:nvPr/>
        </p:nvSpPr>
        <p:spPr bwMode="auto">
          <a:xfrm flipV="1">
            <a:off x="4346542" y="2286000"/>
            <a:ext cx="0" cy="104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55"/>
          <p:cNvSpPr>
            <a:spLocks noChangeShapeType="1"/>
          </p:cNvSpPr>
          <p:nvPr/>
        </p:nvSpPr>
        <p:spPr bwMode="auto">
          <a:xfrm>
            <a:off x="4317967" y="228600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56"/>
          <p:cNvSpPr>
            <a:spLocks noChangeShapeType="1"/>
          </p:cNvSpPr>
          <p:nvPr/>
        </p:nvSpPr>
        <p:spPr bwMode="auto">
          <a:xfrm flipV="1">
            <a:off x="4876800" y="2257720"/>
            <a:ext cx="0" cy="47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4848225" y="225772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58"/>
          <p:cNvSpPr>
            <a:spLocks noChangeShapeType="1"/>
          </p:cNvSpPr>
          <p:nvPr/>
        </p:nvSpPr>
        <p:spPr bwMode="auto">
          <a:xfrm flipV="1">
            <a:off x="5257800" y="2295820"/>
            <a:ext cx="0" cy="47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59"/>
          <p:cNvSpPr>
            <a:spLocks noChangeShapeType="1"/>
          </p:cNvSpPr>
          <p:nvPr/>
        </p:nvSpPr>
        <p:spPr bwMode="auto">
          <a:xfrm>
            <a:off x="5229225" y="229582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60"/>
          <p:cNvSpPr>
            <a:spLocks noChangeShapeType="1"/>
          </p:cNvSpPr>
          <p:nvPr/>
        </p:nvSpPr>
        <p:spPr bwMode="auto">
          <a:xfrm flipV="1">
            <a:off x="5791200" y="2267245"/>
            <a:ext cx="0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61"/>
          <p:cNvSpPr>
            <a:spLocks noChangeShapeType="1"/>
          </p:cNvSpPr>
          <p:nvPr/>
        </p:nvSpPr>
        <p:spPr bwMode="auto">
          <a:xfrm>
            <a:off x="5762625" y="226724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62"/>
          <p:cNvSpPr>
            <a:spLocks noChangeShapeType="1"/>
          </p:cNvSpPr>
          <p:nvPr/>
        </p:nvSpPr>
        <p:spPr bwMode="auto">
          <a:xfrm flipV="1">
            <a:off x="6172200" y="2467270"/>
            <a:ext cx="0" cy="95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63"/>
          <p:cNvSpPr>
            <a:spLocks noChangeShapeType="1"/>
          </p:cNvSpPr>
          <p:nvPr/>
        </p:nvSpPr>
        <p:spPr bwMode="auto">
          <a:xfrm>
            <a:off x="6143625" y="2467270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64"/>
          <p:cNvSpPr>
            <a:spLocks noChangeShapeType="1"/>
          </p:cNvSpPr>
          <p:nvPr/>
        </p:nvSpPr>
        <p:spPr bwMode="auto">
          <a:xfrm flipV="1">
            <a:off x="6743700" y="2286295"/>
            <a:ext cx="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65"/>
          <p:cNvSpPr>
            <a:spLocks noChangeShapeType="1"/>
          </p:cNvSpPr>
          <p:nvPr/>
        </p:nvSpPr>
        <p:spPr bwMode="auto">
          <a:xfrm>
            <a:off x="6715125" y="228629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66"/>
          <p:cNvSpPr>
            <a:spLocks noChangeShapeType="1"/>
          </p:cNvSpPr>
          <p:nvPr/>
        </p:nvSpPr>
        <p:spPr bwMode="auto">
          <a:xfrm flipV="1">
            <a:off x="7077075" y="2171995"/>
            <a:ext cx="0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>
            <a:off x="7048500" y="2171995"/>
            <a:ext cx="666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4" y="109728"/>
            <a:ext cx="2499576" cy="16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ext Box 60"/>
          <p:cNvSpPr txBox="1">
            <a:spLocks noChangeArrowheads="1"/>
          </p:cNvSpPr>
          <p:nvPr/>
        </p:nvSpPr>
        <p:spPr bwMode="auto">
          <a:xfrm>
            <a:off x="304800" y="609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Threonine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Thr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76288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Line 58"/>
          <p:cNvSpPr>
            <a:spLocks noChangeShapeType="1"/>
          </p:cNvSpPr>
          <p:nvPr/>
        </p:nvSpPr>
        <p:spPr bwMode="auto">
          <a:xfrm>
            <a:off x="2347913" y="4700588"/>
            <a:ext cx="50434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 flipH="1">
            <a:off x="5715000" y="2300288"/>
            <a:ext cx="533401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7377114" y="4700588"/>
            <a:ext cx="78581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44"/>
          <p:cNvSpPr>
            <a:spLocks noChangeArrowheads="1"/>
          </p:cNvSpPr>
          <p:nvPr/>
        </p:nvSpPr>
        <p:spPr bwMode="auto">
          <a:xfrm>
            <a:off x="7543800" y="2309813"/>
            <a:ext cx="171450" cy="2390775"/>
          </a:xfrm>
          <a:prstGeom prst="rect">
            <a:avLst/>
          </a:prstGeom>
          <a:solidFill>
            <a:schemeClr val="tx2">
              <a:lumMod val="60000"/>
              <a:lumOff val="40000"/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45"/>
          <p:cNvSpPr>
            <a:spLocks noChangeArrowheads="1"/>
          </p:cNvSpPr>
          <p:nvPr/>
        </p:nvSpPr>
        <p:spPr bwMode="auto">
          <a:xfrm>
            <a:off x="7877175" y="2214563"/>
            <a:ext cx="171450" cy="2486025"/>
          </a:xfrm>
          <a:prstGeom prst="rect">
            <a:avLst/>
          </a:prstGeom>
          <a:solidFill>
            <a:schemeClr val="tx2">
              <a:lumMod val="60000"/>
              <a:lumOff val="40000"/>
              <a:alpha val="3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64"/>
          <p:cNvSpPr>
            <a:spLocks noChangeShapeType="1"/>
          </p:cNvSpPr>
          <p:nvPr/>
        </p:nvSpPr>
        <p:spPr bwMode="auto">
          <a:xfrm flipV="1">
            <a:off x="7629525" y="2290763"/>
            <a:ext cx="0" cy="190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65"/>
          <p:cNvSpPr>
            <a:spLocks noChangeShapeType="1"/>
          </p:cNvSpPr>
          <p:nvPr/>
        </p:nvSpPr>
        <p:spPr bwMode="auto">
          <a:xfrm>
            <a:off x="7600950" y="2290763"/>
            <a:ext cx="6667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66"/>
          <p:cNvSpPr>
            <a:spLocks noChangeShapeType="1"/>
          </p:cNvSpPr>
          <p:nvPr/>
        </p:nvSpPr>
        <p:spPr bwMode="auto">
          <a:xfrm flipV="1">
            <a:off x="7962900" y="2176463"/>
            <a:ext cx="0" cy="381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67"/>
          <p:cNvSpPr>
            <a:spLocks noChangeShapeType="1"/>
          </p:cNvSpPr>
          <p:nvPr/>
        </p:nvSpPr>
        <p:spPr bwMode="auto">
          <a:xfrm>
            <a:off x="7934325" y="2176463"/>
            <a:ext cx="66675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Rectangle 61"/>
          <p:cNvSpPr>
            <a:spLocks noChangeArrowheads="1"/>
          </p:cNvSpPr>
          <p:nvPr/>
        </p:nvSpPr>
        <p:spPr bwMode="auto">
          <a:xfrm>
            <a:off x="7794327" y="4920734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L163T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    Amino acids at the mouth of the central pore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  <a:sym typeface="Symbol" pitchFamily="18" charset="2"/>
              </a:rPr>
              <a:t>Changes of 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pH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(CO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permeability) is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more sensitive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than P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f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(H</a:t>
            </a:r>
            <a:r>
              <a:rPr lang="en-US" sz="2400" baseline="-25000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O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permeability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T41 is more important than L43.</a:t>
            </a:r>
          </a:p>
          <a:p>
            <a:pPr marL="0" indent="0">
              <a:buNone/>
            </a:pPr>
            <a:r>
              <a:rPr lang="en-US" dirty="0" smtClean="0"/>
              <a:t>II   Amino acids lining the central pore</a:t>
            </a:r>
          </a:p>
          <a:p>
            <a:pPr marL="0" indent="0">
              <a:buNone/>
            </a:pP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Changes of P</a:t>
            </a:r>
            <a:r>
              <a:rPr lang="en-US" sz="2400" baseline="-25000" dirty="0" smtClean="0">
                <a:latin typeface="Arial Narrow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(H</a:t>
            </a:r>
            <a:r>
              <a:rPr lang="en-US" sz="2400" baseline="-25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O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permeability) is 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more sensitive than </a:t>
            </a:r>
            <a:r>
              <a:rPr lang="en-US" sz="2400" dirty="0">
                <a:latin typeface="Arial Narrow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2400" dirty="0" err="1" smtClean="0">
                <a:latin typeface="Arial Narrow" pitchFamily="34" charset="0"/>
                <a:cs typeface="Arial" pitchFamily="34" charset="0"/>
              </a:rPr>
              <a:t>pH</a:t>
            </a:r>
            <a:r>
              <a:rPr lang="en-US" sz="2400" baseline="-25000" dirty="0" err="1" smtClean="0">
                <a:latin typeface="Arial Narrow" pitchFamily="34" charset="0"/>
                <a:cs typeface="Arial" pitchFamily="34" charset="0"/>
              </a:rPr>
              <a:t>S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 (CO</a:t>
            </a:r>
            <a:r>
              <a:rPr lang="en-US" sz="2400" baseline="-25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 permeability) </a:t>
            </a:r>
            <a:endParaRPr lang="en-US" sz="2400" baseline="-25000" dirty="0" smtClean="0">
              <a:latin typeface="Arial Narrow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Of all the amino acids lining the central pore,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L51 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is most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sensitive to 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determine P</a:t>
            </a:r>
            <a:r>
              <a:rPr lang="en-US" sz="2400" baseline="-25000" dirty="0">
                <a:latin typeface="Arial Narrow" pitchFamily="34" charset="0"/>
                <a:cs typeface="Arial" pitchFamily="34" charset="0"/>
              </a:rPr>
              <a:t>f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sz="2400" dirty="0" err="1" smtClean="0">
                <a:latin typeface="Arial Narrow" pitchFamily="34" charset="0"/>
                <a:cs typeface="Arial" pitchFamily="34" charset="0"/>
              </a:rPr>
              <a:t>pH</a:t>
            </a:r>
            <a:r>
              <a:rPr lang="en-US" sz="2400" baseline="-25000" dirty="0" err="1" smtClean="0">
                <a:latin typeface="Arial Narrow" pitchFamily="34" charset="0"/>
                <a:cs typeface="Arial" pitchFamily="34" charset="0"/>
              </a:rPr>
              <a:t>S</a:t>
            </a:r>
            <a:r>
              <a:rPr lang="en-US" sz="2400" baseline="-25000" dirty="0" smtClean="0">
                <a:latin typeface="Arial Narrow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46" y="4495800"/>
            <a:ext cx="341780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3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5600"/>
            <a:ext cx="8229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</a:rPr>
              <a:t>Acknowledgement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484055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Collaborator</a:t>
            </a:r>
          </a:p>
          <a:p>
            <a:r>
              <a:rPr lang="en-US" sz="3200" dirty="0" err="1" smtClean="0"/>
              <a:t>Emad</a:t>
            </a:r>
            <a:r>
              <a:rPr lang="en-US" sz="3200" dirty="0" smtClean="0"/>
              <a:t> </a:t>
            </a:r>
            <a:r>
              <a:rPr lang="en-US" sz="3200" dirty="0" err="1" smtClean="0"/>
              <a:t>Tajkhorshid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484055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Lab</a:t>
            </a:r>
          </a:p>
          <a:p>
            <a:r>
              <a:rPr lang="en-US" sz="3200" dirty="0" smtClean="0"/>
              <a:t>Walter F Boron</a:t>
            </a:r>
          </a:p>
          <a:p>
            <a:r>
              <a:rPr lang="en-US" sz="3200" dirty="0" err="1" smtClean="0"/>
              <a:t>Raif</a:t>
            </a:r>
            <a:r>
              <a:rPr lang="en-US" sz="3200" dirty="0" smtClean="0"/>
              <a:t> Musa-Aziz</a:t>
            </a:r>
          </a:p>
          <a:p>
            <a:r>
              <a:rPr lang="en-US" sz="3200" dirty="0" smtClean="0"/>
              <a:t>Mark D Parker</a:t>
            </a:r>
          </a:p>
          <a:p>
            <a:endParaRPr lang="en-US" sz="3200" dirty="0"/>
          </a:p>
        </p:txBody>
      </p:sp>
      <p:pic>
        <p:nvPicPr>
          <p:cNvPr id="1026" name="Picture 2" descr="http://www.orizon-inc.com/images/clients_o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8" y="4648200"/>
            <a:ext cx="4449494" cy="20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randing.heart.org/new_aha_logos/spot/ucm_317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91" y="4648200"/>
            <a:ext cx="3931209" cy="1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389063"/>
            <a:ext cx="188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H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O permeability--P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2895600"/>
            <a:ext cx="2185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CO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permeability--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pH</a:t>
            </a:r>
            <a:r>
              <a:rPr kumimoji="0" lang="en-US" sz="1800" b="0" i="0" u="none" strike="noStrike" cap="none" normalizeH="0" baseline="-2500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0425" y="1784350"/>
            <a:ext cx="55403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Volumetric assay to measure osmotic water permeability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How fast the volume of oocytes change with time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0425" y="3351213"/>
            <a:ext cx="554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Microelectrode to measure pH on the surface of the oocytes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66800" y="4572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dobe Ming Std L" pitchFamily="18" charset="-128"/>
                <a:cs typeface="Arial" pitchFamily="34" charset="0"/>
              </a:rPr>
              <a:t>Methods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2971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270351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5_0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   Amino acids at the mouth of the central pore</a:t>
            </a:r>
          </a:p>
          <a:p>
            <a:pPr marL="0" indent="0">
              <a:buNone/>
            </a:pPr>
            <a:r>
              <a:rPr lang="en-US" dirty="0" smtClean="0"/>
              <a:t>II   Amino acids lining the central pore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   Amino acids at the mouth of the central pore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II   Amino acids lining the central pore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AQP5-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81800" y="457200"/>
            <a:ext cx="167640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water pore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4038600" y="685800"/>
            <a:ext cx="2590800" cy="1066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943600" y="914400"/>
            <a:ext cx="1143000" cy="19050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3048000" y="762000"/>
            <a:ext cx="3733800" cy="2590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648200" y="914400"/>
            <a:ext cx="2209800" cy="36576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3400" y="5715000"/>
            <a:ext cx="1676400" cy="36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central pore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981200" y="3276600"/>
            <a:ext cx="2514600" cy="23622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5943600" y="914400"/>
            <a:ext cx="1143000" cy="19050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3048000" y="762000"/>
            <a:ext cx="3733800" cy="2590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4038600" y="685800"/>
            <a:ext cx="2590800" cy="1066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5943600" y="914400"/>
            <a:ext cx="1143000" cy="19050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3048000" y="762000"/>
            <a:ext cx="3733800" cy="2590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343400" y="4572000"/>
            <a:ext cx="457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28600" y="4724400"/>
            <a:ext cx="38862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76400" y="5105400"/>
            <a:ext cx="7239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8600" y="5334000"/>
            <a:ext cx="27432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24463"/>
            <a:ext cx="36576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3657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36655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8600" y="4724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600200" y="6096000"/>
            <a:ext cx="2895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931863" y="6278563"/>
            <a:ext cx="3581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914400" y="6477000"/>
            <a:ext cx="1143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248400" y="4876800"/>
            <a:ext cx="2133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4770438" y="5056188"/>
            <a:ext cx="35750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767263" y="5221288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660</Words>
  <Application>Microsoft Office PowerPoint</Application>
  <PresentationFormat>On-screen Show (4:3)</PresentationFormat>
  <Paragraphs>282</Paragraphs>
  <Slides>33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Structure determinants for CO2 transport of human aquaporin5 </vt:lpstr>
      <vt:lpstr>Background</vt:lpstr>
      <vt:lpstr>PowerPoint Presentation</vt:lpstr>
      <vt:lpstr>PowerPoint Presentation</vt:lpstr>
      <vt:lpstr>Outline</vt:lpstr>
      <vt:lpstr>Outline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I</vt:lpstr>
      <vt:lpstr>Outline</vt:lpstr>
      <vt:lpstr>Amino acids lining the central pore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determinants for CO2 transport of AQP5 </dc:title>
  <dc:creator>xue</dc:creator>
  <cp:lastModifiedBy>xue</cp:lastModifiedBy>
  <cp:revision>43</cp:revision>
  <dcterms:created xsi:type="dcterms:W3CDTF">2012-08-28T13:49:51Z</dcterms:created>
  <dcterms:modified xsi:type="dcterms:W3CDTF">2012-09-11T18:15:09Z</dcterms:modified>
</cp:coreProperties>
</file>