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drawings/drawing2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9.xml" ContentType="application/vnd.openxmlformats-officedocument.drawingml.chart+xml"/>
  <Override PartName="/ppt/notesSlides/notesSlide16.xml" ContentType="application/vnd.openxmlformats-officedocument.presentationml.notesSlide+xml"/>
  <Override PartName="/ppt/charts/chart10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0" r:id="rId2"/>
  </p:sldMasterIdLst>
  <p:notesMasterIdLst>
    <p:notesMasterId r:id="rId39"/>
  </p:notesMasterIdLst>
  <p:sldIdLst>
    <p:sldId id="256" r:id="rId3"/>
    <p:sldId id="258" r:id="rId4"/>
    <p:sldId id="267" r:id="rId5"/>
    <p:sldId id="289" r:id="rId6"/>
    <p:sldId id="290" r:id="rId7"/>
    <p:sldId id="291" r:id="rId8"/>
    <p:sldId id="292" r:id="rId9"/>
    <p:sldId id="294" r:id="rId10"/>
    <p:sldId id="259" r:id="rId11"/>
    <p:sldId id="260" r:id="rId12"/>
    <p:sldId id="261" r:id="rId13"/>
    <p:sldId id="262" r:id="rId14"/>
    <p:sldId id="263" r:id="rId15"/>
    <p:sldId id="295" r:id="rId16"/>
    <p:sldId id="264" r:id="rId17"/>
    <p:sldId id="265" r:id="rId18"/>
    <p:sldId id="268" r:id="rId19"/>
    <p:sldId id="296" r:id="rId20"/>
    <p:sldId id="275" r:id="rId21"/>
    <p:sldId id="270" r:id="rId22"/>
    <p:sldId id="271" r:id="rId23"/>
    <p:sldId id="272" r:id="rId24"/>
    <p:sldId id="273" r:id="rId25"/>
    <p:sldId id="274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97" r:id="rId38"/>
  </p:sldIdLst>
  <p:sldSz cx="9144000" cy="6858000" type="screen4x3"/>
  <p:notesSz cx="6858000" cy="9144000"/>
  <p:embeddedFontLs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Palatino Linotype" pitchFamily="18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96" y="-12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0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weineid.BKUP_XCHG\Desktop\Portal%20Combined%20Exp.%208%20and%20Exp.%209.xls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eineid\Documents\My%20Talks\Ammonia\ASN%20Talk%20figures\charts%20for%20Rhbg%20manuscript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Book1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821102362204724"/>
          <c:y val="4.7504374453193512E-2"/>
          <c:w val="0.79042230971128513"/>
          <c:h val="0.79585982307767311"/>
        </c:manualLayout>
      </c:layout>
      <c:scatterChart>
        <c:scatterStyle val="lineMarker"/>
        <c:varyColors val="0"/>
        <c:ser>
          <c:idx val="2"/>
          <c:order val="0"/>
          <c:tx>
            <c:v>Diffusive</c:v>
          </c:tx>
          <c:spPr>
            <a:ln w="25400">
              <a:solidFill>
                <a:schemeClr val="tx2"/>
              </a:solidFill>
              <a:prstDash val="solid"/>
            </a:ln>
          </c:spPr>
          <c:marker>
            <c:symbol val="triangle"/>
            <c:size val="10"/>
            <c:spPr>
              <a:solidFill>
                <a:schemeClr val="tx2"/>
              </a:solidFill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Sheet2!$B$3:$B$8</c:f>
              <c:numCache>
                <c:formatCode>General</c:formatCode>
                <c:ptCount val="6"/>
                <c:pt idx="0">
                  <c:v>5.0000000000000114E-3</c:v>
                </c:pt>
                <c:pt idx="1">
                  <c:v>0.33800000000000124</c:v>
                </c:pt>
                <c:pt idx="2">
                  <c:v>1.0049999999999957</c:v>
                </c:pt>
                <c:pt idx="3">
                  <c:v>3.3349999999999977</c:v>
                </c:pt>
                <c:pt idx="4">
                  <c:v>10.005000000000004</c:v>
                </c:pt>
                <c:pt idx="5">
                  <c:v>20.004999999999999</c:v>
                </c:pt>
              </c:numCache>
            </c:numRef>
          </c:xVal>
          <c:yVal>
            <c:numRef>
              <c:f>Sheet2!$L$3:$L$8</c:f>
              <c:numCache>
                <c:formatCode>0</c:formatCode>
                <c:ptCount val="6"/>
                <c:pt idx="0">
                  <c:v>8.0402010050251089</c:v>
                </c:pt>
                <c:pt idx="1">
                  <c:v>543.51758793969861</c:v>
                </c:pt>
                <c:pt idx="2">
                  <c:v>1616.0804020100459</c:v>
                </c:pt>
                <c:pt idx="3">
                  <c:v>5362.8140703517756</c:v>
                </c:pt>
                <c:pt idx="4">
                  <c:v>16088.442211055313</c:v>
                </c:pt>
                <c:pt idx="5">
                  <c:v>32000</c:v>
                </c:pt>
              </c:numCache>
            </c:numRef>
          </c:yVal>
          <c:smooth val="0"/>
        </c:ser>
        <c:ser>
          <c:idx val="3"/>
          <c:order val="1"/>
          <c:tx>
            <c:v>Transporter</c:v>
          </c:tx>
          <c:spPr>
            <a:ln w="25400">
              <a:noFill/>
              <a:prstDash val="solid"/>
            </a:ln>
          </c:spPr>
          <c:marker>
            <c:symbol val="none"/>
          </c:marker>
          <c:xVal>
            <c:numRef>
              <c:f>Sheet2!$B$3:$B$8</c:f>
              <c:numCache>
                <c:formatCode>General</c:formatCode>
                <c:ptCount val="6"/>
                <c:pt idx="0">
                  <c:v>5.0000000000000114E-3</c:v>
                </c:pt>
                <c:pt idx="1">
                  <c:v>0.33800000000000124</c:v>
                </c:pt>
                <c:pt idx="2">
                  <c:v>1.0049999999999957</c:v>
                </c:pt>
                <c:pt idx="3">
                  <c:v>3.3349999999999977</c:v>
                </c:pt>
                <c:pt idx="4">
                  <c:v>10.005000000000004</c:v>
                </c:pt>
                <c:pt idx="5">
                  <c:v>20.004999999999999</c:v>
                </c:pt>
              </c:numCache>
            </c:numRef>
          </c:xVal>
          <c:yVal>
            <c:numRef>
              <c:f>Sheet2!$M$3:$M$8</c:f>
              <c:numCache>
                <c:formatCode>0</c:formatCode>
                <c:ptCount val="6"/>
                <c:pt idx="0">
                  <c:v>44.205198772934068</c:v>
                </c:pt>
                <c:pt idx="1">
                  <c:v>2782.9060063096017</c:v>
                </c:pt>
                <c:pt idx="2">
                  <c:v>7273.4037150408267</c:v>
                </c:pt>
                <c:pt idx="3">
                  <c:v>16965.283128015479</c:v>
                </c:pt>
                <c:pt idx="4">
                  <c:v>27503.894247186261</c:v>
                </c:pt>
                <c:pt idx="5">
                  <c:v>32558.92460299738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98336"/>
        <c:axId val="6400256"/>
      </c:scatterChart>
      <c:valAx>
        <c:axId val="6398336"/>
        <c:scaling>
          <c:orientation val="minMax"/>
          <c:max val="20.100000000000001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600" b="1">
                    <a:latin typeface="+mn-lt"/>
                  </a:defRPr>
                </a:pPr>
                <a:r>
                  <a:rPr lang="en-US" sz="1600" b="1" dirty="0" smtClean="0">
                    <a:latin typeface="+mn-lt"/>
                  </a:rPr>
                  <a:t>[Solute]</a:t>
                </a:r>
                <a:endParaRPr lang="en-US" sz="1600" b="1" dirty="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0.4082055118110236"/>
              <c:y val="0.8958333333333337"/>
            </c:manualLayout>
          </c:layout>
          <c:overlay val="0"/>
        </c:title>
        <c:numFmt formatCode="General" sourceLinked="1"/>
        <c:majorTickMark val="none"/>
        <c:minorTickMark val="none"/>
        <c:tickLblPos val="none"/>
        <c:spPr>
          <a:ln w="1278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6400256"/>
        <c:crosses val="autoZero"/>
        <c:crossBetween val="midCat"/>
        <c:majorUnit val="5"/>
      </c:valAx>
      <c:valAx>
        <c:axId val="640025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>
                    <a:latin typeface="+mn-lt"/>
                  </a:defRPr>
                </a:pPr>
                <a:r>
                  <a:rPr lang="en-US" sz="1800" dirty="0" smtClean="0">
                    <a:latin typeface="+mn-lt"/>
                  </a:rPr>
                  <a:t>Initial Uptake Rate</a:t>
                </a:r>
                <a:endParaRPr lang="en-US" sz="1800" dirty="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2.1627559055118106E-2"/>
              <c:y val="0.23848206474190739"/>
            </c:manualLayout>
          </c:layout>
          <c:overlay val="0"/>
        </c:title>
        <c:numFmt formatCode="0" sourceLinked="0"/>
        <c:majorTickMark val="none"/>
        <c:minorTickMark val="none"/>
        <c:tickLblPos val="none"/>
        <c:spPr>
          <a:ln w="1278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6398336"/>
        <c:crosses val="autoZero"/>
        <c:crossBetween val="midCat"/>
      </c:valAx>
      <c:spPr>
        <a:noFill/>
        <a:ln w="2557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7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047127811555187"/>
          <c:y val="2.7810499750296404E-2"/>
          <c:w val="0.75870593707433276"/>
          <c:h val="0.85081404269338112"/>
        </c:manualLayout>
      </c:layout>
      <c:lineChart>
        <c:grouping val="standard"/>
        <c:varyColors val="0"/>
        <c:ser>
          <c:idx val="0"/>
          <c:order val="0"/>
          <c:tx>
            <c:v>Ksp-Cre -</c:v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7"/>
            <c:spPr>
              <a:ln>
                <a:solidFill>
                  <a:srgbClr val="0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errBars>
            <c:errDir val="y"/>
            <c:errBarType val="plus"/>
            <c:errValType val="cust"/>
            <c:noEndCap val="0"/>
            <c:plus>
              <c:numRef>
                <c:f>'Figure 1 - revised'!$E$48:$L$48</c:f>
                <c:numCache>
                  <c:formatCode>General</c:formatCode>
                  <c:ptCount val="8"/>
                  <c:pt idx="0">
                    <c:v>14.760866812683854</c:v>
                  </c:pt>
                  <c:pt idx="1">
                    <c:v>29.35347258621659</c:v>
                  </c:pt>
                  <c:pt idx="2">
                    <c:v>34.998026518634106</c:v>
                  </c:pt>
                  <c:pt idx="3">
                    <c:v>67.645416535597178</c:v>
                  </c:pt>
                  <c:pt idx="4">
                    <c:v>76.75724448090719</c:v>
                  </c:pt>
                  <c:pt idx="5">
                    <c:v>68.067998197294258</c:v>
                  </c:pt>
                  <c:pt idx="6">
                    <c:v>55.316589037946628</c:v>
                  </c:pt>
                  <c:pt idx="7">
                    <c:v>39.569228088331457</c:v>
                  </c:pt>
                </c:numCache>
              </c:numRef>
            </c:plus>
            <c:spPr>
              <a:ln>
                <a:solidFill>
                  <a:schemeClr val="tx1"/>
                </a:solidFill>
              </a:ln>
            </c:spPr>
          </c:errBars>
          <c:cat>
            <c:strRef>
              <c:f>'Figure 1 - revised'!$D$44:$L$44</c:f>
              <c:strCache>
                <c:ptCount val="9"/>
                <c:pt idx="1">
                  <c:v>Pre</c:v>
                </c:pt>
                <c:pt idx="2">
                  <c:v>Day 1</c:v>
                </c:pt>
                <c:pt idx="3">
                  <c:v>Day 2</c:v>
                </c:pt>
                <c:pt idx="4">
                  <c:v>Day 3</c:v>
                </c:pt>
                <c:pt idx="5">
                  <c:v>Day 4</c:v>
                </c:pt>
                <c:pt idx="6">
                  <c:v>Day 5</c:v>
                </c:pt>
                <c:pt idx="7">
                  <c:v>Day 6</c:v>
                </c:pt>
                <c:pt idx="8">
                  <c:v>Day 7</c:v>
                </c:pt>
              </c:strCache>
            </c:strRef>
          </c:cat>
          <c:val>
            <c:numRef>
              <c:f>'Figure 1 - revised'!$D$45:$L$45</c:f>
              <c:numCache>
                <c:formatCode>0</c:formatCode>
                <c:ptCount val="9"/>
                <c:pt idx="1">
                  <c:v>182.84868358026614</c:v>
                </c:pt>
                <c:pt idx="2">
                  <c:v>337.11232269406588</c:v>
                </c:pt>
                <c:pt idx="3">
                  <c:v>598.56809955721315</c:v>
                </c:pt>
                <c:pt idx="4">
                  <c:v>658.63554343227759</c:v>
                </c:pt>
                <c:pt idx="5">
                  <c:v>793.57654749138544</c:v>
                </c:pt>
                <c:pt idx="6">
                  <c:v>651.90373792752303</c:v>
                </c:pt>
                <c:pt idx="7">
                  <c:v>750.56752692136297</c:v>
                </c:pt>
                <c:pt idx="8">
                  <c:v>623.31755534611045</c:v>
                </c:pt>
              </c:numCache>
            </c:numRef>
          </c:val>
          <c:smooth val="0"/>
        </c:ser>
        <c:ser>
          <c:idx val="1"/>
          <c:order val="1"/>
          <c:tx>
            <c:v>Ksp-Cre +</c:v>
          </c:tx>
          <c:spPr>
            <a:ln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7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errBars>
            <c:errDir val="y"/>
            <c:errBarType val="minus"/>
            <c:errValType val="cust"/>
            <c:noEndCap val="0"/>
            <c:minus>
              <c:numRef>
                <c:f>'Figure 1 - revised'!$E$49:$L$49</c:f>
                <c:numCache>
                  <c:formatCode>General</c:formatCode>
                  <c:ptCount val="8"/>
                  <c:pt idx="0">
                    <c:v>12.659485934810126</c:v>
                  </c:pt>
                  <c:pt idx="1">
                    <c:v>26.170523910767582</c:v>
                  </c:pt>
                  <c:pt idx="2">
                    <c:v>24.272206433326634</c:v>
                  </c:pt>
                  <c:pt idx="3">
                    <c:v>32.793998908549057</c:v>
                  </c:pt>
                  <c:pt idx="4">
                    <c:v>37.137153880241812</c:v>
                  </c:pt>
                  <c:pt idx="5">
                    <c:v>47.605171776869113</c:v>
                  </c:pt>
                  <c:pt idx="6">
                    <c:v>57.470499405115994</c:v>
                  </c:pt>
                  <c:pt idx="7">
                    <c:v>29.691822953472691</c:v>
                  </c:pt>
                </c:numCache>
              </c:numRef>
            </c:minus>
            <c:spPr>
              <a:ln>
                <a:solidFill>
                  <a:schemeClr val="accent4"/>
                </a:solidFill>
              </a:ln>
            </c:spPr>
          </c:errBars>
          <c:cat>
            <c:strRef>
              <c:f>'Figure 1 - revised'!$D$44:$L$44</c:f>
              <c:strCache>
                <c:ptCount val="9"/>
                <c:pt idx="1">
                  <c:v>Pre</c:v>
                </c:pt>
                <c:pt idx="2">
                  <c:v>Day 1</c:v>
                </c:pt>
                <c:pt idx="3">
                  <c:v>Day 2</c:v>
                </c:pt>
                <c:pt idx="4">
                  <c:v>Day 3</c:v>
                </c:pt>
                <c:pt idx="5">
                  <c:v>Day 4</c:v>
                </c:pt>
                <c:pt idx="6">
                  <c:v>Day 5</c:v>
                </c:pt>
                <c:pt idx="7">
                  <c:v>Day 6</c:v>
                </c:pt>
                <c:pt idx="8">
                  <c:v>Day 7</c:v>
                </c:pt>
              </c:strCache>
            </c:strRef>
          </c:cat>
          <c:val>
            <c:numRef>
              <c:f>'Figure 1 - revised'!$D$46:$L$46</c:f>
              <c:numCache>
                <c:formatCode>0</c:formatCode>
                <c:ptCount val="9"/>
                <c:pt idx="1">
                  <c:v>126.00721782205405</c:v>
                </c:pt>
                <c:pt idx="2">
                  <c:v>109.63286599766028</c:v>
                </c:pt>
                <c:pt idx="3">
                  <c:v>198.88100691507432</c:v>
                </c:pt>
                <c:pt idx="4">
                  <c:v>270.66129006623112</c:v>
                </c:pt>
                <c:pt idx="5">
                  <c:v>413.83660778054173</c:v>
                </c:pt>
                <c:pt idx="6">
                  <c:v>456.9493894935041</c:v>
                </c:pt>
                <c:pt idx="7">
                  <c:v>572.57612027943753</c:v>
                </c:pt>
                <c:pt idx="8">
                  <c:v>504.51711106693699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2383872"/>
        <c:axId val="112385408"/>
      </c:lineChart>
      <c:catAx>
        <c:axId val="112383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1238540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12385408"/>
        <c:scaling>
          <c:orientation val="minMax"/>
          <c:max val="900"/>
        </c:scaling>
        <c:delete val="0"/>
        <c:axPos val="l"/>
        <c:title>
          <c:tx>
            <c:rich>
              <a:bodyPr/>
              <a:lstStyle/>
              <a:p>
                <a:pPr>
                  <a:defRPr sz="1800" b="1">
                    <a:solidFill>
                      <a:schemeClr val="tx1"/>
                    </a:solidFill>
                    <a:latin typeface="+mn-lt"/>
                  </a:defRPr>
                </a:pPr>
                <a:r>
                  <a:rPr lang="en-US" sz="1800" b="1" dirty="0">
                    <a:solidFill>
                      <a:schemeClr val="tx1"/>
                    </a:solidFill>
                    <a:latin typeface="+mn-lt"/>
                  </a:rPr>
                  <a:t>Urine ammonia (µmol d</a:t>
                </a:r>
                <a:r>
                  <a:rPr lang="en-US" sz="1800" b="1" baseline="30000" dirty="0">
                    <a:solidFill>
                      <a:schemeClr val="tx1"/>
                    </a:solidFill>
                    <a:latin typeface="+mn-lt"/>
                  </a:rPr>
                  <a:t>-1</a:t>
                </a:r>
                <a:r>
                  <a:rPr lang="en-US" sz="1800" b="1" dirty="0">
                    <a:solidFill>
                      <a:schemeClr val="tx1"/>
                    </a:solidFill>
                    <a:latin typeface="+mn-lt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7.2216684939700217E-3"/>
              <c:y val="0.19464905488254144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600">
                <a:solidFill>
                  <a:schemeClr val="tx1"/>
                </a:solidFill>
                <a:latin typeface="+mn-lt"/>
              </a:defRPr>
            </a:pPr>
            <a:endParaRPr lang="en-US"/>
          </a:p>
        </c:txPr>
        <c:crossAx val="112383872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10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679292833587605"/>
          <c:y val="4.0993539269129832E-2"/>
          <c:w val="0.73663349610219375"/>
          <c:h val="0.7522093680597618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Control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7"/>
            <c:spPr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errBars>
            <c:errDir val="y"/>
            <c:errBarType val="plus"/>
            <c:errValType val="cust"/>
            <c:noEndCap val="0"/>
            <c:plus>
              <c:numRef>
                <c:f>Sheet1!$B$4:$F$4</c:f>
                <c:numCache>
                  <c:formatCode>General</c:formatCode>
                  <c:ptCount val="5"/>
                  <c:pt idx="0">
                    <c:v>7.6933905400970355</c:v>
                  </c:pt>
                  <c:pt idx="1">
                    <c:v>31.354754136375284</c:v>
                  </c:pt>
                  <c:pt idx="2">
                    <c:v>50.763545798491187</c:v>
                  </c:pt>
                  <c:pt idx="3">
                    <c:v>52.567687084355924</c:v>
                  </c:pt>
                  <c:pt idx="4">
                    <c:v>55.185187564543746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Sheet1!$B$1:$F$1</c:f>
              <c:strCache>
                <c:ptCount val="5"/>
                <c:pt idx="0">
                  <c:v>Pre</c:v>
                </c:pt>
                <c:pt idx="1">
                  <c:v>Day 1</c:v>
                </c:pt>
                <c:pt idx="2">
                  <c:v>Day 2</c:v>
                </c:pt>
                <c:pt idx="3">
                  <c:v>Day 3</c:v>
                </c:pt>
                <c:pt idx="4">
                  <c:v>Day 4</c:v>
                </c:pt>
              </c:strCache>
            </c:strRef>
          </c:cat>
          <c:val>
            <c:numRef>
              <c:f>Sheet1!$B$2:$F$2</c:f>
              <c:numCache>
                <c:formatCode>0.0</c:formatCode>
                <c:ptCount val="5"/>
                <c:pt idx="0">
                  <c:v>79.285550264797166</c:v>
                </c:pt>
                <c:pt idx="1">
                  <c:v>286.6988682178154</c:v>
                </c:pt>
                <c:pt idx="2">
                  <c:v>586.3142319426446</c:v>
                </c:pt>
                <c:pt idx="3">
                  <c:v>621.69490496919832</c:v>
                </c:pt>
                <c:pt idx="4">
                  <c:v>655.66113692200838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IC-Rhbg-KO</c:v>
                </c:pt>
              </c:strCache>
            </c:strRef>
          </c:tx>
          <c:spPr>
            <a:ln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pPr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errBars>
            <c:errDir val="y"/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Sheet1!$B$5:$F$5</c:f>
                <c:numCache>
                  <c:formatCode>General</c:formatCode>
                  <c:ptCount val="5"/>
                  <c:pt idx="0">
                    <c:v>8.4274001855873291</c:v>
                  </c:pt>
                  <c:pt idx="1">
                    <c:v>30.09533843513697</c:v>
                  </c:pt>
                  <c:pt idx="2">
                    <c:v>52.12111864930138</c:v>
                  </c:pt>
                  <c:pt idx="3">
                    <c:v>45.082482975410024</c:v>
                  </c:pt>
                  <c:pt idx="4">
                    <c:v>65.304372518259555</c:v>
                  </c:pt>
                </c:numCache>
              </c:numRef>
            </c:minus>
          </c:errBars>
          <c:cat>
            <c:strRef>
              <c:f>Sheet1!$B$1:$F$1</c:f>
              <c:strCache>
                <c:ptCount val="5"/>
                <c:pt idx="0">
                  <c:v>Pre</c:v>
                </c:pt>
                <c:pt idx="1">
                  <c:v>Day 1</c:v>
                </c:pt>
                <c:pt idx="2">
                  <c:v>Day 2</c:v>
                </c:pt>
                <c:pt idx="3">
                  <c:v>Day 3</c:v>
                </c:pt>
                <c:pt idx="4">
                  <c:v>Day 4</c:v>
                </c:pt>
              </c:strCache>
            </c:strRef>
          </c:cat>
          <c:val>
            <c:numRef>
              <c:f>Sheet1!$B$3:$F$3</c:f>
              <c:numCache>
                <c:formatCode>0.0</c:formatCode>
                <c:ptCount val="5"/>
                <c:pt idx="0">
                  <c:v>76.060761535320353</c:v>
                </c:pt>
                <c:pt idx="1">
                  <c:v>254.43582561561834</c:v>
                </c:pt>
                <c:pt idx="2">
                  <c:v>441.8694416153715</c:v>
                </c:pt>
                <c:pt idx="3">
                  <c:v>484.44305213106878</c:v>
                </c:pt>
                <c:pt idx="4">
                  <c:v>471.16253958355776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318272"/>
        <c:axId val="145320192"/>
      </c:lineChart>
      <c:catAx>
        <c:axId val="1453182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Day of acid-loading</a:t>
                </a:r>
                <a:endParaRPr lang="en-US" dirty="0"/>
              </a:p>
            </c:rich>
          </c:tx>
          <c:overlay val="0"/>
        </c:title>
        <c:majorTickMark val="out"/>
        <c:minorTickMark val="none"/>
        <c:tickLblPos val="nextTo"/>
        <c:crossAx val="145320192"/>
        <c:crosses val="autoZero"/>
        <c:auto val="1"/>
        <c:lblAlgn val="ctr"/>
        <c:lblOffset val="100"/>
        <c:noMultiLvlLbl val="0"/>
      </c:catAx>
      <c:valAx>
        <c:axId val="1453201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Urinary Ammonia (µmol d</a:t>
                </a:r>
                <a:r>
                  <a:rPr lang="en-US" baseline="30000" dirty="0" smtClean="0"/>
                  <a:t>-1</a:t>
                </a:r>
                <a:r>
                  <a:rPr lang="en-US" dirty="0" smtClean="0"/>
                  <a:t>)</a:t>
                </a:r>
                <a:endParaRPr lang="en-US" dirty="0"/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crossAx val="1453182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821102362204724"/>
          <c:y val="4.7504374453193499E-2"/>
          <c:w val="0.79042230971128546"/>
          <c:h val="0.79585982307767289"/>
        </c:manualLayout>
      </c:layout>
      <c:scatterChart>
        <c:scatterStyle val="lineMarker"/>
        <c:varyColors val="0"/>
        <c:ser>
          <c:idx val="2"/>
          <c:order val="0"/>
          <c:tx>
            <c:v>Diffusive</c:v>
          </c:tx>
          <c:spPr>
            <a:ln w="25400">
              <a:solidFill>
                <a:schemeClr val="tx2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triangle"/>
            <c:size val="10"/>
            <c:spPr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Sheet2!$B$3:$B$8</c:f>
              <c:numCache>
                <c:formatCode>General</c:formatCode>
                <c:ptCount val="6"/>
                <c:pt idx="0">
                  <c:v>5.0000000000000114E-3</c:v>
                </c:pt>
                <c:pt idx="1">
                  <c:v>0.33800000000000108</c:v>
                </c:pt>
                <c:pt idx="2">
                  <c:v>1.0049999999999963</c:v>
                </c:pt>
                <c:pt idx="3">
                  <c:v>3.3349999999999977</c:v>
                </c:pt>
                <c:pt idx="4">
                  <c:v>10.005000000000004</c:v>
                </c:pt>
                <c:pt idx="5">
                  <c:v>20.004999999999999</c:v>
                </c:pt>
              </c:numCache>
            </c:numRef>
          </c:xVal>
          <c:yVal>
            <c:numRef>
              <c:f>Sheet2!$L$3:$L$8</c:f>
              <c:numCache>
                <c:formatCode>0</c:formatCode>
                <c:ptCount val="6"/>
                <c:pt idx="0">
                  <c:v>8.0402010050251089</c:v>
                </c:pt>
                <c:pt idx="1">
                  <c:v>543.51758793969861</c:v>
                </c:pt>
                <c:pt idx="2">
                  <c:v>1616.0804020100466</c:v>
                </c:pt>
                <c:pt idx="3">
                  <c:v>5362.8140703517738</c:v>
                </c:pt>
                <c:pt idx="4">
                  <c:v>16088.44221105531</c:v>
                </c:pt>
                <c:pt idx="5">
                  <c:v>32000</c:v>
                </c:pt>
              </c:numCache>
            </c:numRef>
          </c:yVal>
          <c:smooth val="0"/>
        </c:ser>
        <c:ser>
          <c:idx val="3"/>
          <c:order val="1"/>
          <c:tx>
            <c:v>Transporter</c:v>
          </c:tx>
          <c:spPr>
            <a:ln w="25400">
              <a:solidFill>
                <a:schemeClr val="accent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10"/>
            <c:spPr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Sheet2!$B$3:$B$8</c:f>
              <c:numCache>
                <c:formatCode>General</c:formatCode>
                <c:ptCount val="6"/>
                <c:pt idx="0">
                  <c:v>5.0000000000000114E-3</c:v>
                </c:pt>
                <c:pt idx="1">
                  <c:v>0.33800000000000108</c:v>
                </c:pt>
                <c:pt idx="2">
                  <c:v>1.0049999999999963</c:v>
                </c:pt>
                <c:pt idx="3">
                  <c:v>3.3349999999999977</c:v>
                </c:pt>
                <c:pt idx="4">
                  <c:v>10.005000000000004</c:v>
                </c:pt>
                <c:pt idx="5">
                  <c:v>20.004999999999999</c:v>
                </c:pt>
              </c:numCache>
            </c:numRef>
          </c:xVal>
          <c:yVal>
            <c:numRef>
              <c:f>Sheet2!$M$3:$M$8</c:f>
              <c:numCache>
                <c:formatCode>0</c:formatCode>
                <c:ptCount val="6"/>
                <c:pt idx="0">
                  <c:v>44.20519877293404</c:v>
                </c:pt>
                <c:pt idx="1">
                  <c:v>2782.9060063096017</c:v>
                </c:pt>
                <c:pt idx="2">
                  <c:v>7273.4037150408285</c:v>
                </c:pt>
                <c:pt idx="3">
                  <c:v>16965.283128015479</c:v>
                </c:pt>
                <c:pt idx="4">
                  <c:v>27503.894247186272</c:v>
                </c:pt>
                <c:pt idx="5">
                  <c:v>32558.92460299738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13696"/>
        <c:axId val="6560000"/>
      </c:scatterChart>
      <c:valAx>
        <c:axId val="6413696"/>
        <c:scaling>
          <c:orientation val="minMax"/>
          <c:max val="20.100000000000001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600" b="1">
                    <a:latin typeface="+mn-lt"/>
                  </a:defRPr>
                </a:pPr>
                <a:r>
                  <a:rPr lang="en-US" sz="1600" b="1" dirty="0" smtClean="0">
                    <a:latin typeface="+mn-lt"/>
                  </a:rPr>
                  <a:t>[Solute]</a:t>
                </a:r>
                <a:endParaRPr lang="en-US" sz="1600" b="1" dirty="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0.4082055118110236"/>
              <c:y val="0.89583333333333359"/>
            </c:manualLayout>
          </c:layout>
          <c:overlay val="0"/>
        </c:title>
        <c:numFmt formatCode="General" sourceLinked="1"/>
        <c:majorTickMark val="none"/>
        <c:minorTickMark val="none"/>
        <c:tickLblPos val="none"/>
        <c:spPr>
          <a:ln w="1278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6560000"/>
        <c:crosses val="autoZero"/>
        <c:crossBetween val="midCat"/>
        <c:majorUnit val="5"/>
      </c:valAx>
      <c:valAx>
        <c:axId val="656000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>
                    <a:latin typeface="+mn-lt"/>
                  </a:defRPr>
                </a:pPr>
                <a:r>
                  <a:rPr lang="en-US" sz="1800" dirty="0" smtClean="0">
                    <a:latin typeface="+mn-lt"/>
                  </a:rPr>
                  <a:t>Initial Uptake Rate</a:t>
                </a:r>
                <a:endParaRPr lang="en-US" sz="1800" dirty="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2.1627559055118106E-2"/>
              <c:y val="0.23848206474190733"/>
            </c:manualLayout>
          </c:layout>
          <c:overlay val="0"/>
        </c:title>
        <c:numFmt formatCode="0" sourceLinked="0"/>
        <c:majorTickMark val="none"/>
        <c:minorTickMark val="none"/>
        <c:tickLblPos val="none"/>
        <c:spPr>
          <a:ln w="1278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6413696"/>
        <c:crosses val="autoZero"/>
        <c:crossBetween val="midCat"/>
      </c:valAx>
      <c:spPr>
        <a:noFill/>
        <a:ln w="2557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7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571827813021396"/>
          <c:y val="0.10923268909460576"/>
          <c:w val="0.75115531611180386"/>
          <c:h val="0.70326728328695298"/>
        </c:manualLayout>
      </c:layout>
      <c:scatterChart>
        <c:scatterStyle val="lineMarker"/>
        <c:varyColors val="0"/>
        <c:ser>
          <c:idx val="0"/>
          <c:order val="0"/>
          <c:tx>
            <c:v>Actual</c:v>
          </c:tx>
          <c:spPr>
            <a:ln w="28767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7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xVal>
            <c:numRef>
              <c:f>Sheet2!$B$3:$B$8</c:f>
              <c:numCache>
                <c:formatCode>General</c:formatCode>
                <c:ptCount val="6"/>
                <c:pt idx="0">
                  <c:v>5.0000000000000114E-3</c:v>
                </c:pt>
                <c:pt idx="1">
                  <c:v>0.33800000000000208</c:v>
                </c:pt>
                <c:pt idx="2">
                  <c:v>1.0049999999999928</c:v>
                </c:pt>
                <c:pt idx="3">
                  <c:v>3.3349999999999977</c:v>
                </c:pt>
                <c:pt idx="4">
                  <c:v>10.005000000000004</c:v>
                </c:pt>
                <c:pt idx="5">
                  <c:v>20.004999999999999</c:v>
                </c:pt>
              </c:numCache>
            </c:numRef>
          </c:xVal>
          <c:yVal>
            <c:numRef>
              <c:f>Sheet2!$J$3:$J$8</c:f>
              <c:numCache>
                <c:formatCode>0</c:formatCode>
                <c:ptCount val="6"/>
                <c:pt idx="0">
                  <c:v>58.15</c:v>
                </c:pt>
                <c:pt idx="1">
                  <c:v>3807.9080000000004</c:v>
                </c:pt>
                <c:pt idx="2">
                  <c:v>9187.7099999999464</c:v>
                </c:pt>
                <c:pt idx="3">
                  <c:v>26299.809999999896</c:v>
                </c:pt>
                <c:pt idx="4">
                  <c:v>54707.340000000011</c:v>
                </c:pt>
                <c:pt idx="5">
                  <c:v>84301.07</c:v>
                </c:pt>
              </c:numCache>
            </c:numRef>
          </c:yVal>
          <c:smooth val="0"/>
        </c:ser>
        <c:ser>
          <c:idx val="3"/>
          <c:order val="1"/>
          <c:tx>
            <c:v>Transporter</c:v>
          </c:tx>
          <c:spPr>
            <a:ln w="25400">
              <a:solidFill>
                <a:schemeClr val="accent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7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xVal>
            <c:numRef>
              <c:f>Sheet2!$B$3:$B$8</c:f>
              <c:numCache>
                <c:formatCode>General</c:formatCode>
                <c:ptCount val="6"/>
                <c:pt idx="0">
                  <c:v>5.0000000000000114E-3</c:v>
                </c:pt>
                <c:pt idx="1">
                  <c:v>0.33800000000000208</c:v>
                </c:pt>
                <c:pt idx="2">
                  <c:v>1.0049999999999928</c:v>
                </c:pt>
                <c:pt idx="3">
                  <c:v>3.3349999999999977</c:v>
                </c:pt>
                <c:pt idx="4">
                  <c:v>10.005000000000004</c:v>
                </c:pt>
                <c:pt idx="5">
                  <c:v>20.004999999999999</c:v>
                </c:pt>
              </c:numCache>
            </c:numRef>
          </c:xVal>
          <c:yVal>
            <c:numRef>
              <c:f>Sheet2!$M$3:$M$8</c:f>
              <c:numCache>
                <c:formatCode>0</c:formatCode>
                <c:ptCount val="6"/>
                <c:pt idx="0">
                  <c:v>44.205198772934189</c:v>
                </c:pt>
                <c:pt idx="1">
                  <c:v>2782.9060063096017</c:v>
                </c:pt>
                <c:pt idx="2">
                  <c:v>7273.4037150408085</c:v>
                </c:pt>
                <c:pt idx="3">
                  <c:v>16965.283128015479</c:v>
                </c:pt>
                <c:pt idx="4">
                  <c:v>27503.894247186203</c:v>
                </c:pt>
                <c:pt idx="5">
                  <c:v>32558.92460299738</c:v>
                </c:pt>
              </c:numCache>
            </c:numRef>
          </c:yVal>
          <c:smooth val="1"/>
        </c:ser>
        <c:ser>
          <c:idx val="2"/>
          <c:order val="2"/>
          <c:tx>
            <c:v>Diffusive</c:v>
          </c:tx>
          <c:spPr>
            <a:ln w="25400">
              <a:solidFill>
                <a:schemeClr val="accent3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triangle"/>
            <c:size val="7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xVal>
            <c:numRef>
              <c:f>Sheet2!$B$3:$B$8</c:f>
              <c:numCache>
                <c:formatCode>General</c:formatCode>
                <c:ptCount val="6"/>
                <c:pt idx="0">
                  <c:v>5.0000000000000114E-3</c:v>
                </c:pt>
                <c:pt idx="1">
                  <c:v>0.33800000000000208</c:v>
                </c:pt>
                <c:pt idx="2">
                  <c:v>1.0049999999999928</c:v>
                </c:pt>
                <c:pt idx="3">
                  <c:v>3.3349999999999977</c:v>
                </c:pt>
                <c:pt idx="4">
                  <c:v>10.005000000000004</c:v>
                </c:pt>
                <c:pt idx="5">
                  <c:v>20.004999999999999</c:v>
                </c:pt>
              </c:numCache>
            </c:numRef>
          </c:xVal>
          <c:yVal>
            <c:numRef>
              <c:f>Sheet2!$L$3:$L$8</c:f>
              <c:numCache>
                <c:formatCode>0</c:formatCode>
                <c:ptCount val="6"/>
                <c:pt idx="0">
                  <c:v>13.159601433883052</c:v>
                </c:pt>
                <c:pt idx="1">
                  <c:v>889.58905693049371</c:v>
                </c:pt>
                <c:pt idx="2">
                  <c:v>2645.0798882104914</c:v>
                </c:pt>
                <c:pt idx="3">
                  <c:v>8777.4541563999883</c:v>
                </c:pt>
                <c:pt idx="4">
                  <c:v>26332.362469199958</c:v>
                </c:pt>
                <c:pt idx="5">
                  <c:v>52651.56533696605</c:v>
                </c:pt>
              </c:numCache>
            </c:numRef>
          </c:yVal>
          <c:smooth val="0"/>
        </c:ser>
        <c:ser>
          <c:idx val="4"/>
          <c:order val="3"/>
          <c:tx>
            <c:v>Both</c:v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xVal>
            <c:numRef>
              <c:f>Sheet2!$B$3:$B$8</c:f>
              <c:numCache>
                <c:formatCode>General</c:formatCode>
                <c:ptCount val="6"/>
                <c:pt idx="0">
                  <c:v>5.0000000000000114E-3</c:v>
                </c:pt>
                <c:pt idx="1">
                  <c:v>0.33800000000000208</c:v>
                </c:pt>
                <c:pt idx="2">
                  <c:v>1.0049999999999928</c:v>
                </c:pt>
                <c:pt idx="3">
                  <c:v>3.3349999999999977</c:v>
                </c:pt>
                <c:pt idx="4">
                  <c:v>10.005000000000004</c:v>
                </c:pt>
                <c:pt idx="5">
                  <c:v>20.004999999999999</c:v>
                </c:pt>
              </c:numCache>
            </c:numRef>
          </c:xVal>
          <c:yVal>
            <c:numRef>
              <c:f>Sheet2!$K$3:$K$8</c:f>
              <c:numCache>
                <c:formatCode>0</c:formatCode>
                <c:ptCount val="6"/>
                <c:pt idx="0">
                  <c:v>57.364800206816895</c:v>
                </c:pt>
                <c:pt idx="1">
                  <c:v>3672.4950632401101</c:v>
                </c:pt>
                <c:pt idx="2">
                  <c:v>9918.4836032513431</c:v>
                </c:pt>
                <c:pt idx="3">
                  <c:v>25742.737284415467</c:v>
                </c:pt>
                <c:pt idx="4">
                  <c:v>53836.256716386342</c:v>
                </c:pt>
                <c:pt idx="5">
                  <c:v>85210.489939963372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629696"/>
        <c:axId val="35635968"/>
      </c:scatterChart>
      <c:valAx>
        <c:axId val="35629696"/>
        <c:scaling>
          <c:orientation val="minMax"/>
          <c:max val="20.100000000000001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chemeClr val="tx1"/>
                    </a:solidFill>
                    <a:latin typeface="+mn-lt"/>
                    <a:ea typeface="Arial"/>
                    <a:cs typeface="Arial"/>
                  </a:defRPr>
                </a:pPr>
                <a:r>
                  <a:rPr lang="en-US" sz="1600" dirty="0">
                    <a:latin typeface="+mn-lt"/>
                  </a:rPr>
                  <a:t>[Methylammonia], mM</a:t>
                </a:r>
              </a:p>
            </c:rich>
          </c:tx>
          <c:layout>
            <c:manualLayout>
              <c:xMode val="edge"/>
              <c:yMode val="edge"/>
              <c:x val="0.45135566188197968"/>
              <c:y val="0.90249999999999997"/>
            </c:manualLayout>
          </c:layout>
          <c:overlay val="0"/>
          <c:spPr>
            <a:noFill/>
            <a:ln w="25571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278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35635968"/>
        <c:crosses val="autoZero"/>
        <c:crossBetween val="midCat"/>
        <c:minorUnit val="1"/>
      </c:valAx>
      <c:valAx>
        <c:axId val="3563596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chemeClr val="tx1"/>
                    </a:solidFill>
                    <a:latin typeface="+mn-lt"/>
                    <a:ea typeface="Arial"/>
                    <a:cs typeface="Arial"/>
                  </a:defRPr>
                </a:pPr>
                <a:r>
                  <a:rPr lang="en-US" sz="1600" b="1" i="0" strike="noStrike" dirty="0">
                    <a:solidFill>
                      <a:schemeClr val="tx1"/>
                    </a:solidFill>
                    <a:latin typeface="+mn-lt"/>
                    <a:cs typeface="Arial"/>
                  </a:rPr>
                  <a:t>Methylammonia </a:t>
                </a:r>
                <a:r>
                  <a:rPr lang="en-US" sz="1600" b="1" i="0" strike="noStrike" dirty="0" smtClean="0">
                    <a:solidFill>
                      <a:schemeClr val="tx1"/>
                    </a:solidFill>
                    <a:latin typeface="+mn-lt"/>
                    <a:cs typeface="Arial"/>
                  </a:rPr>
                  <a:t>uptake,</a:t>
                </a:r>
                <a:endParaRPr lang="en-US" sz="1600" b="1" i="0" strike="noStrike" dirty="0">
                  <a:solidFill>
                    <a:schemeClr val="tx1"/>
                  </a:solidFill>
                  <a:latin typeface="+mn-lt"/>
                  <a:cs typeface="Arial"/>
                </a:endParaRPr>
              </a:p>
              <a:p>
                <a:pPr>
                  <a:defRPr sz="1600" b="1" i="0" u="none" strike="noStrike" baseline="0">
                    <a:solidFill>
                      <a:schemeClr val="tx1"/>
                    </a:solidFill>
                    <a:latin typeface="+mn-lt"/>
                    <a:ea typeface="Arial"/>
                    <a:cs typeface="Arial"/>
                  </a:defRPr>
                </a:pPr>
                <a:r>
                  <a:rPr lang="en-US" sz="1600" b="1" i="0" strike="noStrike" dirty="0" err="1">
                    <a:solidFill>
                      <a:schemeClr val="tx1"/>
                    </a:solidFill>
                    <a:latin typeface="+mn-lt"/>
                    <a:cs typeface="Arial"/>
                  </a:rPr>
                  <a:t>pmol</a:t>
                </a:r>
                <a:r>
                  <a:rPr lang="en-US" sz="1600" b="1" i="0" strike="noStrike" dirty="0">
                    <a:solidFill>
                      <a:schemeClr val="tx1"/>
                    </a:solidFill>
                    <a:latin typeface="+mn-lt"/>
                    <a:cs typeface="Arial"/>
                  </a:rPr>
                  <a:t> (mg protein</a:t>
                </a:r>
                <a:r>
                  <a:rPr lang="en-US" sz="1600" b="1" i="0" strike="noStrike" dirty="0" smtClean="0">
                    <a:solidFill>
                      <a:schemeClr val="tx1"/>
                    </a:solidFill>
                    <a:latin typeface="+mn-lt"/>
                    <a:cs typeface="Arial"/>
                  </a:rPr>
                  <a:t>)</a:t>
                </a:r>
                <a:r>
                  <a:rPr lang="en-US" sz="1600" b="1" i="0" strike="noStrike" baseline="30000" dirty="0" smtClean="0">
                    <a:solidFill>
                      <a:schemeClr val="tx1"/>
                    </a:solidFill>
                    <a:latin typeface="+mn-lt"/>
                    <a:cs typeface="Arial"/>
                  </a:rPr>
                  <a:t>⁻¹</a:t>
                </a:r>
                <a:r>
                  <a:rPr lang="en-US" sz="1600" b="1" i="0" strike="noStrike" baseline="0" dirty="0" smtClean="0">
                    <a:solidFill>
                      <a:schemeClr val="tx1"/>
                    </a:solidFill>
                    <a:latin typeface="+mn-lt"/>
                    <a:cs typeface="Arial"/>
                  </a:rPr>
                  <a:t> (3 min)</a:t>
                </a:r>
                <a:r>
                  <a:rPr lang="en-US" sz="1600" b="1" i="0" u="none" strike="noStrike" baseline="30000" dirty="0" smtClean="0">
                    <a:effectLst/>
                  </a:rPr>
                  <a:t> ⁻¹</a:t>
                </a:r>
                <a:endParaRPr lang="en-US" sz="1600" b="1" i="0" strike="noStrike" baseline="30000" dirty="0">
                  <a:solidFill>
                    <a:schemeClr val="tx1"/>
                  </a:solidFill>
                  <a:latin typeface="+mn-lt"/>
                  <a:cs typeface="Arial"/>
                </a:endParaRPr>
              </a:p>
            </c:rich>
          </c:tx>
          <c:layout>
            <c:manualLayout>
              <c:xMode val="edge"/>
              <c:yMode val="edge"/>
              <c:x val="2.0733703833579652E-2"/>
              <c:y val="0.16321546667868619"/>
            </c:manualLayout>
          </c:layout>
          <c:overlay val="0"/>
          <c:spPr>
            <a:noFill/>
            <a:ln w="25571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1278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35629696"/>
        <c:crosses val="autoZero"/>
        <c:crossBetween val="midCat"/>
      </c:valAx>
      <c:spPr>
        <a:noFill/>
        <a:ln w="2557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7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8689856527015473"/>
          <c:y val="0.10923268909460576"/>
          <c:w val="0.66155086288399489"/>
          <c:h val="0.70326728328695287"/>
        </c:manualLayout>
      </c:layout>
      <c:scatterChart>
        <c:scatterStyle val="lineMarker"/>
        <c:varyColors val="0"/>
        <c:ser>
          <c:idx val="0"/>
          <c:order val="0"/>
          <c:tx>
            <c:v>Actual</c:v>
          </c:tx>
          <c:spPr>
            <a:ln w="28767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7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xVal>
            <c:numRef>
              <c:f>Sheet2!$B$3:$B$8</c:f>
              <c:numCache>
                <c:formatCode>General</c:formatCode>
                <c:ptCount val="6"/>
                <c:pt idx="0">
                  <c:v>5.0000000000000114E-3</c:v>
                </c:pt>
                <c:pt idx="1">
                  <c:v>0.33800000000000213</c:v>
                </c:pt>
                <c:pt idx="2">
                  <c:v>1.0049999999999926</c:v>
                </c:pt>
                <c:pt idx="3">
                  <c:v>3.3349999999999977</c:v>
                </c:pt>
                <c:pt idx="4">
                  <c:v>10.005000000000004</c:v>
                </c:pt>
                <c:pt idx="5">
                  <c:v>20.004999999999999</c:v>
                </c:pt>
              </c:numCache>
            </c:numRef>
          </c:xVal>
          <c:yVal>
            <c:numRef>
              <c:f>Sheet2!$J$3:$J$8</c:f>
              <c:numCache>
                <c:formatCode>0</c:formatCode>
                <c:ptCount val="6"/>
                <c:pt idx="0">
                  <c:v>58.15</c:v>
                </c:pt>
                <c:pt idx="1">
                  <c:v>3807.9080000000004</c:v>
                </c:pt>
                <c:pt idx="2">
                  <c:v>9187.7099999999446</c:v>
                </c:pt>
                <c:pt idx="3">
                  <c:v>26299.809999999896</c:v>
                </c:pt>
                <c:pt idx="4">
                  <c:v>54707.340000000011</c:v>
                </c:pt>
                <c:pt idx="5">
                  <c:v>84301.07</c:v>
                </c:pt>
              </c:numCache>
            </c:numRef>
          </c:yVal>
          <c:smooth val="0"/>
        </c:ser>
        <c:ser>
          <c:idx val="3"/>
          <c:order val="1"/>
          <c:tx>
            <c:v>Transporter</c:v>
          </c:tx>
          <c:spPr>
            <a:ln w="25400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7"/>
            <c:spPr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xVal>
            <c:numRef>
              <c:f>Sheet2!$B$3:$B$8</c:f>
              <c:numCache>
                <c:formatCode>General</c:formatCode>
                <c:ptCount val="6"/>
                <c:pt idx="0">
                  <c:v>5.0000000000000114E-3</c:v>
                </c:pt>
                <c:pt idx="1">
                  <c:v>0.33800000000000213</c:v>
                </c:pt>
                <c:pt idx="2">
                  <c:v>1.0049999999999926</c:v>
                </c:pt>
                <c:pt idx="3">
                  <c:v>3.3349999999999977</c:v>
                </c:pt>
                <c:pt idx="4">
                  <c:v>10.005000000000004</c:v>
                </c:pt>
                <c:pt idx="5">
                  <c:v>20.004999999999999</c:v>
                </c:pt>
              </c:numCache>
            </c:numRef>
          </c:xVal>
          <c:yVal>
            <c:numRef>
              <c:f>Sheet2!$M$3:$M$8</c:f>
              <c:numCache>
                <c:formatCode>0</c:formatCode>
                <c:ptCount val="6"/>
                <c:pt idx="0">
                  <c:v>44.205198772934196</c:v>
                </c:pt>
                <c:pt idx="1">
                  <c:v>2782.9060063096017</c:v>
                </c:pt>
                <c:pt idx="2">
                  <c:v>7273.4037150408076</c:v>
                </c:pt>
                <c:pt idx="3">
                  <c:v>16965.283128015479</c:v>
                </c:pt>
                <c:pt idx="4">
                  <c:v>27503.894247186199</c:v>
                </c:pt>
                <c:pt idx="5">
                  <c:v>32558.92460299738</c:v>
                </c:pt>
              </c:numCache>
            </c:numRef>
          </c:yVal>
          <c:smooth val="1"/>
        </c:ser>
        <c:ser>
          <c:idx val="2"/>
          <c:order val="2"/>
          <c:tx>
            <c:v>Diffusive</c:v>
          </c:tx>
          <c:spPr>
            <a:ln w="25400">
              <a:solidFill>
                <a:srgbClr val="FFC00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triangle"/>
            <c:size val="7"/>
            <c:spPr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xVal>
            <c:numRef>
              <c:f>Sheet2!$B$3:$B$8</c:f>
              <c:numCache>
                <c:formatCode>General</c:formatCode>
                <c:ptCount val="6"/>
                <c:pt idx="0">
                  <c:v>5.0000000000000114E-3</c:v>
                </c:pt>
                <c:pt idx="1">
                  <c:v>0.33800000000000213</c:v>
                </c:pt>
                <c:pt idx="2">
                  <c:v>1.0049999999999926</c:v>
                </c:pt>
                <c:pt idx="3">
                  <c:v>3.3349999999999977</c:v>
                </c:pt>
                <c:pt idx="4">
                  <c:v>10.005000000000004</c:v>
                </c:pt>
                <c:pt idx="5">
                  <c:v>20.004999999999999</c:v>
                </c:pt>
              </c:numCache>
            </c:numRef>
          </c:xVal>
          <c:yVal>
            <c:numRef>
              <c:f>Sheet2!$L$3:$L$8</c:f>
              <c:numCache>
                <c:formatCode>0</c:formatCode>
                <c:ptCount val="6"/>
                <c:pt idx="0">
                  <c:v>13.159601433883052</c:v>
                </c:pt>
                <c:pt idx="1">
                  <c:v>889.58905693049371</c:v>
                </c:pt>
                <c:pt idx="2">
                  <c:v>2645.0798882104914</c:v>
                </c:pt>
                <c:pt idx="3">
                  <c:v>8777.4541563999883</c:v>
                </c:pt>
                <c:pt idx="4">
                  <c:v>26332.362469199958</c:v>
                </c:pt>
                <c:pt idx="5">
                  <c:v>52651.56533696605</c:v>
                </c:pt>
              </c:numCache>
            </c:numRef>
          </c:yVal>
          <c:smooth val="0"/>
        </c:ser>
        <c:ser>
          <c:idx val="4"/>
          <c:order val="3"/>
          <c:tx>
            <c:v>Both</c:v>
          </c:tx>
          <c:spPr>
            <a:ln>
              <a:solidFill>
                <a:srgbClr val="FFFF00">
                  <a:alpha val="61000"/>
                </a:srgbClr>
              </a:solidFill>
            </a:ln>
          </c:spPr>
          <c:marker>
            <c:symbol val="none"/>
          </c:marker>
          <c:xVal>
            <c:numRef>
              <c:f>Sheet2!$B$3:$B$8</c:f>
              <c:numCache>
                <c:formatCode>General</c:formatCode>
                <c:ptCount val="6"/>
                <c:pt idx="0">
                  <c:v>5.0000000000000114E-3</c:v>
                </c:pt>
                <c:pt idx="1">
                  <c:v>0.33800000000000213</c:v>
                </c:pt>
                <c:pt idx="2">
                  <c:v>1.0049999999999926</c:v>
                </c:pt>
                <c:pt idx="3">
                  <c:v>3.3349999999999977</c:v>
                </c:pt>
                <c:pt idx="4">
                  <c:v>10.005000000000004</c:v>
                </c:pt>
                <c:pt idx="5">
                  <c:v>20.004999999999999</c:v>
                </c:pt>
              </c:numCache>
            </c:numRef>
          </c:xVal>
          <c:yVal>
            <c:numRef>
              <c:f>Sheet2!$K$3:$K$8</c:f>
              <c:numCache>
                <c:formatCode>0</c:formatCode>
                <c:ptCount val="6"/>
                <c:pt idx="0">
                  <c:v>57.364800206816895</c:v>
                </c:pt>
                <c:pt idx="1">
                  <c:v>3672.4950632401105</c:v>
                </c:pt>
                <c:pt idx="2">
                  <c:v>9918.4836032513431</c:v>
                </c:pt>
                <c:pt idx="3">
                  <c:v>25742.737284415467</c:v>
                </c:pt>
                <c:pt idx="4">
                  <c:v>53836.256716386342</c:v>
                </c:pt>
                <c:pt idx="5">
                  <c:v>85210.489939963372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408896"/>
        <c:axId val="35419264"/>
      </c:scatterChart>
      <c:valAx>
        <c:axId val="35408896"/>
        <c:scaling>
          <c:orientation val="minMax"/>
          <c:max val="20.100000000000001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chemeClr val="tx1"/>
                    </a:solidFill>
                    <a:latin typeface="+mn-lt"/>
                    <a:ea typeface="Arial"/>
                    <a:cs typeface="Arial"/>
                  </a:defRPr>
                </a:pPr>
                <a:r>
                  <a:rPr lang="en-US" sz="1600" dirty="0">
                    <a:latin typeface="+mn-lt"/>
                  </a:rPr>
                  <a:t>[Methylammonia], mM</a:t>
                </a:r>
              </a:p>
            </c:rich>
          </c:tx>
          <c:layout>
            <c:manualLayout>
              <c:xMode val="edge"/>
              <c:yMode val="edge"/>
              <c:x val="0.45135566188197973"/>
              <c:y val="0.90249999999999997"/>
            </c:manualLayout>
          </c:layout>
          <c:overlay val="0"/>
          <c:spPr>
            <a:noFill/>
            <a:ln w="25571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278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35419264"/>
        <c:crosses val="autoZero"/>
        <c:crossBetween val="midCat"/>
        <c:minorUnit val="1"/>
      </c:valAx>
      <c:valAx>
        <c:axId val="3541926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chemeClr val="tx1"/>
                    </a:solidFill>
                    <a:latin typeface="+mn-lt"/>
                    <a:ea typeface="Arial"/>
                    <a:cs typeface="Arial"/>
                  </a:defRPr>
                </a:pPr>
                <a:r>
                  <a:rPr lang="en-US" sz="1200" b="1" i="0" strike="noStrike" dirty="0">
                    <a:solidFill>
                      <a:schemeClr val="tx1"/>
                    </a:solidFill>
                    <a:latin typeface="+mn-lt"/>
                    <a:cs typeface="Arial"/>
                  </a:rPr>
                  <a:t>Methylammonia </a:t>
                </a:r>
                <a:r>
                  <a:rPr lang="en-US" sz="1200" b="1" i="0" strike="noStrike" dirty="0" smtClean="0">
                    <a:solidFill>
                      <a:schemeClr val="tx1"/>
                    </a:solidFill>
                    <a:latin typeface="+mn-lt"/>
                    <a:cs typeface="Arial"/>
                  </a:rPr>
                  <a:t>uptake,</a:t>
                </a:r>
                <a:endParaRPr lang="en-US" sz="1200" b="1" i="0" strike="noStrike" dirty="0">
                  <a:solidFill>
                    <a:schemeClr val="tx1"/>
                  </a:solidFill>
                  <a:latin typeface="+mn-lt"/>
                  <a:cs typeface="Arial"/>
                </a:endParaRPr>
              </a:p>
              <a:p>
                <a:pPr>
                  <a:defRPr sz="1200" b="1" i="0" u="none" strike="noStrike" baseline="0">
                    <a:solidFill>
                      <a:schemeClr val="tx1"/>
                    </a:solidFill>
                    <a:latin typeface="+mn-lt"/>
                    <a:ea typeface="Arial"/>
                    <a:cs typeface="Arial"/>
                  </a:defRPr>
                </a:pPr>
                <a:r>
                  <a:rPr lang="en-US" sz="1200" b="1" i="0" strike="noStrike" dirty="0" err="1">
                    <a:solidFill>
                      <a:schemeClr val="tx1"/>
                    </a:solidFill>
                    <a:latin typeface="+mn-lt"/>
                    <a:cs typeface="Arial"/>
                  </a:rPr>
                  <a:t>pmol</a:t>
                </a:r>
                <a:r>
                  <a:rPr lang="en-US" sz="1200" b="1" i="0" strike="noStrike" dirty="0">
                    <a:solidFill>
                      <a:schemeClr val="tx1"/>
                    </a:solidFill>
                    <a:latin typeface="+mn-lt"/>
                    <a:cs typeface="Arial"/>
                  </a:rPr>
                  <a:t> (mg protein)</a:t>
                </a:r>
                <a:r>
                  <a:rPr lang="en-US" sz="1200" b="1" i="0" strike="noStrike" baseline="30000" dirty="0">
                    <a:solidFill>
                      <a:schemeClr val="tx1"/>
                    </a:solidFill>
                    <a:latin typeface="+mn-lt"/>
                    <a:cs typeface="Arial"/>
                  </a:rPr>
                  <a:t>-</a:t>
                </a:r>
                <a:r>
                  <a:rPr lang="en-US" sz="1200" b="1" i="0" strike="noStrike" baseline="30000" dirty="0" smtClean="0">
                    <a:solidFill>
                      <a:schemeClr val="tx1"/>
                    </a:solidFill>
                    <a:latin typeface="+mn-lt"/>
                    <a:cs typeface="Arial"/>
                  </a:rPr>
                  <a:t>1</a:t>
                </a:r>
                <a:r>
                  <a:rPr lang="en-US" sz="1200" b="1" i="0" strike="noStrike" baseline="0" dirty="0" smtClean="0">
                    <a:solidFill>
                      <a:schemeClr val="tx1"/>
                    </a:solidFill>
                    <a:latin typeface="+mn-lt"/>
                    <a:cs typeface="Arial"/>
                  </a:rPr>
                  <a:t> (3 min)</a:t>
                </a:r>
                <a:r>
                  <a:rPr lang="en-US" sz="1200" b="1" i="0" strike="noStrike" baseline="30000" dirty="0" smtClean="0">
                    <a:solidFill>
                      <a:schemeClr val="tx1"/>
                    </a:solidFill>
                    <a:latin typeface="+mn-lt"/>
                    <a:cs typeface="Arial"/>
                  </a:rPr>
                  <a:t>-1</a:t>
                </a:r>
                <a:endParaRPr lang="en-US" sz="1200" b="1" i="0" strike="noStrike" baseline="30000" dirty="0">
                  <a:solidFill>
                    <a:schemeClr val="tx1"/>
                  </a:solidFill>
                  <a:latin typeface="+mn-lt"/>
                  <a:cs typeface="Arial"/>
                </a:endParaRPr>
              </a:p>
            </c:rich>
          </c:tx>
          <c:layout>
            <c:manualLayout>
              <c:xMode val="edge"/>
              <c:yMode val="edge"/>
              <c:x val="0"/>
              <c:y val="0.25272163896179606"/>
            </c:manualLayout>
          </c:layout>
          <c:overlay val="0"/>
          <c:spPr>
            <a:noFill/>
            <a:ln w="25571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1278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35408896"/>
        <c:crosses val="autoZero"/>
        <c:crossBetween val="midCat"/>
      </c:valAx>
      <c:spPr>
        <a:noFill/>
        <a:ln w="2557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7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503829680074049"/>
          <c:y val="7.7722125980655421E-2"/>
          <c:w val="0.78496170319926051"/>
          <c:h val="0.82514818376980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'IC Graphs'!$B$2</c:f>
              <c:strCache>
                <c:ptCount val="1"/>
                <c:pt idx="0">
                  <c:v>Control</c:v>
                </c:pt>
              </c:strCache>
            </c:strRef>
          </c:tx>
          <c:invertIfNegative val="0"/>
          <c:errBars>
            <c:errBarType val="plus"/>
            <c:errValType val="cust"/>
            <c:noEndCap val="0"/>
            <c:plus>
              <c:numRef>
                <c:f>'IC Graphs'!$E$4:$E$6</c:f>
                <c:numCache>
                  <c:formatCode>General</c:formatCode>
                  <c:ptCount val="3"/>
                  <c:pt idx="0">
                    <c:v>3.1019993552546219</c:v>
                  </c:pt>
                  <c:pt idx="1">
                    <c:v>8.8025905277935248</c:v>
                  </c:pt>
                  <c:pt idx="2">
                    <c:v>4.3037657928842412</c:v>
                  </c:pt>
                </c:numCache>
              </c:numRef>
            </c:plus>
            <c:spPr>
              <a:ln w="5529">
                <a:solidFill>
                  <a:schemeClr val="tx1"/>
                </a:solidFill>
                <a:prstDash val="solid"/>
              </a:ln>
            </c:spPr>
          </c:errBars>
          <c:cat>
            <c:strRef>
              <c:f>'IC Graphs'!$A$4:$A$5</c:f>
              <c:strCache>
                <c:ptCount val="2"/>
                <c:pt idx="0">
                  <c:v>Apical</c:v>
                </c:pt>
                <c:pt idx="1">
                  <c:v>Intracellular</c:v>
                </c:pt>
              </c:strCache>
            </c:strRef>
          </c:cat>
          <c:val>
            <c:numRef>
              <c:f>'IC Graphs'!$B$4:$B$5</c:f>
              <c:numCache>
                <c:formatCode>0.0</c:formatCode>
                <c:ptCount val="2"/>
                <c:pt idx="0">
                  <c:v>34.68</c:v>
                </c:pt>
                <c:pt idx="1">
                  <c:v>93.56</c:v>
                </c:pt>
              </c:numCache>
            </c:numRef>
          </c:val>
        </c:ser>
        <c:ser>
          <c:idx val="1"/>
          <c:order val="1"/>
          <c:tx>
            <c:strRef>
              <c:f>'IC Graphs'!$C$2</c:f>
              <c:strCache>
                <c:ptCount val="1"/>
                <c:pt idx="0">
                  <c:v>Acidosis</c:v>
                </c:pt>
              </c:strCache>
            </c:strRef>
          </c:tx>
          <c:invertIfNegative val="0"/>
          <c:errBars>
            <c:errBarType val="plus"/>
            <c:errValType val="cust"/>
            <c:noEndCap val="0"/>
            <c:plus>
              <c:numRef>
                <c:f>'IC Graphs'!$F$4:$F$6</c:f>
                <c:numCache>
                  <c:formatCode>General</c:formatCode>
                  <c:ptCount val="3"/>
                  <c:pt idx="0">
                    <c:v>9.9926639758040778</c:v>
                  </c:pt>
                  <c:pt idx="1">
                    <c:v>2.0698899595013232</c:v>
                  </c:pt>
                  <c:pt idx="2">
                    <c:v>8.9420355624432748</c:v>
                  </c:pt>
                </c:numCache>
              </c:numRef>
            </c:plus>
            <c:spPr>
              <a:ln w="5529">
                <a:solidFill>
                  <a:schemeClr val="tx1"/>
                </a:solidFill>
                <a:prstDash val="solid"/>
              </a:ln>
            </c:spPr>
          </c:errBars>
          <c:cat>
            <c:strRef>
              <c:f>'IC Graphs'!$A$4:$A$5</c:f>
              <c:strCache>
                <c:ptCount val="2"/>
                <c:pt idx="0">
                  <c:v>Apical</c:v>
                </c:pt>
                <c:pt idx="1">
                  <c:v>Intracellular</c:v>
                </c:pt>
              </c:strCache>
            </c:strRef>
          </c:cat>
          <c:val>
            <c:numRef>
              <c:f>'IC Graphs'!$C$4:$C$5</c:f>
              <c:numCache>
                <c:formatCode>0.0</c:formatCode>
                <c:ptCount val="2"/>
                <c:pt idx="0">
                  <c:v>136.6</c:v>
                </c:pt>
                <c:pt idx="1">
                  <c:v>35.533333333333331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977472"/>
        <c:axId val="38490112"/>
      </c:barChart>
      <c:catAx>
        <c:axId val="35977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552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3849011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849011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chemeClr val="tx1"/>
                    </a:solidFill>
                    <a:latin typeface="+mn-lt"/>
                    <a:ea typeface="Arial"/>
                    <a:cs typeface="Arial"/>
                  </a:defRPr>
                </a:pPr>
                <a:r>
                  <a:rPr lang="en-US" sz="1600" dirty="0" smtClean="0">
                    <a:latin typeface="+mn-lt"/>
                  </a:rPr>
                  <a:t>Rhcg</a:t>
                </a:r>
                <a:endParaRPr lang="en-US" sz="1600" dirty="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3.8688056249737627E-3"/>
              <c:y val="0.44616237003195031"/>
            </c:manualLayout>
          </c:layout>
          <c:overlay val="0"/>
          <c:spPr>
            <a:noFill/>
            <a:ln w="11058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552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35977472"/>
        <c:crosses val="autoZero"/>
        <c:crossBetween val="between"/>
      </c:valAx>
      <c:spPr>
        <a:noFill/>
        <a:ln w="11058">
          <a:noFill/>
        </a:ln>
      </c:spPr>
    </c:plotArea>
    <c:legend>
      <c:legendPos val="r"/>
      <c:layout>
        <c:manualLayout>
          <c:xMode val="edge"/>
          <c:yMode val="edge"/>
          <c:x val="0.26056672192291952"/>
          <c:y val="4.2149631190727104E-3"/>
          <c:w val="0.7394332780770827"/>
          <c:h val="9.2737788854804992E-2"/>
        </c:manualLayout>
      </c:layout>
      <c:overlay val="0"/>
      <c:spPr>
        <a:noFill/>
        <a:ln w="11058">
          <a:noFill/>
        </a:ln>
      </c:spPr>
      <c:txPr>
        <a:bodyPr/>
        <a:lstStyle/>
        <a:p>
          <a:pPr>
            <a:defRPr sz="1400" b="0" i="0" u="none" strike="noStrike" baseline="0">
              <a:solidFill>
                <a:schemeClr val="tx1"/>
              </a:solidFill>
              <a:latin typeface="+mn-lt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522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392150945708597"/>
          <c:y val="3.2730668281849402E-2"/>
          <c:w val="0.60225684688257763"/>
          <c:h val="0.856812235009085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'protein charts'!$A$4</c:f>
              <c:strCache>
                <c:ptCount val="1"/>
                <c:pt idx="0">
                  <c:v>Control Diet</c:v>
                </c:pt>
              </c:strCache>
            </c:strRef>
          </c:tx>
          <c:invertIfNegative val="0"/>
          <c:errBars>
            <c:errBarType val="plus"/>
            <c:errValType val="cust"/>
            <c:noEndCap val="0"/>
            <c:plus>
              <c:numRef>
                <c:f>('protein charts'!$C$4,'protein charts'!$C$10,'protein charts'!$C$16)</c:f>
                <c:numCache>
                  <c:formatCode>General</c:formatCode>
                  <c:ptCount val="3"/>
                  <c:pt idx="0">
                    <c:v>0.14365305906803663</c:v>
                  </c:pt>
                  <c:pt idx="1">
                    <c:v>0.16112011414342298</c:v>
                  </c:pt>
                  <c:pt idx="2">
                    <c:v>0.32803097097379486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 w="15875"/>
            </c:spPr>
          </c:errBars>
          <c:cat>
            <c:strRef>
              <c:f>('protein charts'!$A$2:$C$2,'protein charts'!$A$8:$C$8)</c:f>
              <c:strCache>
                <c:ptCount val="2"/>
                <c:pt idx="0">
                  <c:v>Cortex</c:v>
                </c:pt>
                <c:pt idx="1">
                  <c:v>Outer Medulla</c:v>
                </c:pt>
              </c:strCache>
            </c:strRef>
          </c:cat>
          <c:val>
            <c:numRef>
              <c:f>('protein charts'!$B$4,'protein charts'!$B$10)</c:f>
              <c:numCache>
                <c:formatCode>0%</c:formatCode>
                <c:ptCount val="2"/>
                <c:pt idx="0">
                  <c:v>1</c:v>
                </c:pt>
                <c:pt idx="1">
                  <c:v>1.0000000000000002</c:v>
                </c:pt>
              </c:numCache>
            </c:numRef>
          </c:val>
        </c:ser>
        <c:ser>
          <c:idx val="1"/>
          <c:order val="1"/>
          <c:tx>
            <c:strRef>
              <c:f>'protein charts'!$A$5</c:f>
              <c:strCache>
                <c:ptCount val="1"/>
                <c:pt idx="0">
                  <c:v>3 Days HCl</c:v>
                </c:pt>
              </c:strCache>
            </c:strRef>
          </c:tx>
          <c:invertIfNegative val="0"/>
          <c:errBars>
            <c:errBarType val="plus"/>
            <c:errValType val="cust"/>
            <c:noEndCap val="0"/>
            <c:plus>
              <c:numRef>
                <c:f>('protein charts'!$C$5,'protein charts'!$C$11,'protein charts'!$C$17)</c:f>
                <c:numCache>
                  <c:formatCode>General</c:formatCode>
                  <c:ptCount val="3"/>
                  <c:pt idx="0">
                    <c:v>0.21946528240402993</c:v>
                  </c:pt>
                  <c:pt idx="1">
                    <c:v>0.15956244293030936</c:v>
                  </c:pt>
                  <c:pt idx="2">
                    <c:v>0.24745866415828124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 w="15875"/>
            </c:spPr>
          </c:errBars>
          <c:cat>
            <c:strRef>
              <c:f>('protein charts'!$A$2:$C$2,'protein charts'!$A$8:$C$8)</c:f>
              <c:strCache>
                <c:ptCount val="2"/>
                <c:pt idx="0">
                  <c:v>Cortex</c:v>
                </c:pt>
                <c:pt idx="1">
                  <c:v>Outer Medulla</c:v>
                </c:pt>
              </c:strCache>
            </c:strRef>
          </c:cat>
          <c:val>
            <c:numRef>
              <c:f>('protein charts'!$B$5,'protein charts'!$B$11)</c:f>
              <c:numCache>
                <c:formatCode>0%</c:formatCode>
                <c:ptCount val="2"/>
                <c:pt idx="0">
                  <c:v>1.620444506539032</c:v>
                </c:pt>
                <c:pt idx="1">
                  <c:v>2.0088571954275372</c:v>
                </c:pt>
              </c:numCache>
            </c:numRef>
          </c:val>
        </c:ser>
        <c:ser>
          <c:idx val="2"/>
          <c:order val="2"/>
          <c:tx>
            <c:strRef>
              <c:f>'protein charts'!$A$6</c:f>
              <c:strCache>
                <c:ptCount val="1"/>
                <c:pt idx="0">
                  <c:v>5 Days HCl</c:v>
                </c:pt>
              </c:strCache>
            </c:strRef>
          </c:tx>
          <c:invertIfNegative val="0"/>
          <c:errBars>
            <c:errBarType val="plus"/>
            <c:errValType val="cust"/>
            <c:noEndCap val="0"/>
            <c:plus>
              <c:numRef>
                <c:f>('protein charts'!$C$6,'protein charts'!$C$12,'protein charts'!$C$18)</c:f>
                <c:numCache>
                  <c:formatCode>General</c:formatCode>
                  <c:ptCount val="3"/>
                  <c:pt idx="0">
                    <c:v>0.65126703325703861</c:v>
                  </c:pt>
                  <c:pt idx="1">
                    <c:v>0.47753335020652443</c:v>
                  </c:pt>
                  <c:pt idx="2">
                    <c:v>0.4111787460810763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 w="15875"/>
            </c:spPr>
          </c:errBars>
          <c:cat>
            <c:strRef>
              <c:f>('protein charts'!$A$2:$C$2,'protein charts'!$A$8:$C$8)</c:f>
              <c:strCache>
                <c:ptCount val="2"/>
                <c:pt idx="0">
                  <c:v>Cortex</c:v>
                </c:pt>
                <c:pt idx="1">
                  <c:v>Outer Medulla</c:v>
                </c:pt>
              </c:strCache>
            </c:strRef>
          </c:cat>
          <c:val>
            <c:numRef>
              <c:f>('protein charts'!$B$6,'protein charts'!$B$12)</c:f>
              <c:numCache>
                <c:formatCode>0%</c:formatCode>
                <c:ptCount val="2"/>
                <c:pt idx="0">
                  <c:v>2.7075741531899262</c:v>
                </c:pt>
                <c:pt idx="1">
                  <c:v>3.0072023050119192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2005888"/>
        <c:axId val="112007424"/>
      </c:barChart>
      <c:catAx>
        <c:axId val="112005888"/>
        <c:scaling>
          <c:orientation val="minMax"/>
        </c:scaling>
        <c:delete val="0"/>
        <c:axPos val="b"/>
        <c:majorTickMark val="out"/>
        <c:minorTickMark val="none"/>
        <c:tickLblPos val="nextTo"/>
        <c:crossAx val="112007424"/>
        <c:crosses val="autoZero"/>
        <c:auto val="1"/>
        <c:lblAlgn val="ctr"/>
        <c:lblOffset val="100"/>
        <c:noMultiLvlLbl val="0"/>
      </c:catAx>
      <c:valAx>
        <c:axId val="11200742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Relative Expression (Control = 100%)</a:t>
                </a:r>
              </a:p>
            </c:rich>
          </c:tx>
          <c:layout>
            <c:manualLayout>
              <c:xMode val="edge"/>
              <c:yMode val="edge"/>
              <c:x val="2.0583140968855652E-2"/>
              <c:y val="9.141247728649303E-2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crossAx val="112005888"/>
        <c:crosses val="autoZero"/>
        <c:crossBetween val="between"/>
        <c:majorUnit val="1"/>
      </c:valAx>
    </c:plotArea>
    <c:legend>
      <c:legendPos val="l"/>
      <c:layout>
        <c:manualLayout>
          <c:xMode val="edge"/>
          <c:yMode val="edge"/>
          <c:x val="0.21185523654083069"/>
          <c:y val="1.7388451443569777E-3"/>
          <c:w val="0.55632779636510865"/>
          <c:h val="8.9899656773673189E-2"/>
        </c:manualLayout>
      </c:layout>
      <c:overlay val="1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en-US" sz="2400" dirty="0" smtClean="0"/>
              <a:t>Urinary </a:t>
            </a:r>
            <a:r>
              <a:rPr lang="en-US" sz="2400" dirty="0"/>
              <a:t>Ammonia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Basal!$A$2</c:f>
              <c:strCache>
                <c:ptCount val="1"/>
                <c:pt idx="0">
                  <c:v>Urine Ammonia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E17F35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</c:spPr>
          </c:dPt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BarType val="plus"/>
            <c:errValType val="cust"/>
            <c:noEndCap val="0"/>
            <c:plus>
              <c:numRef>
                <c:f>Basal!$B$6:$C$6</c:f>
                <c:numCache>
                  <c:formatCode>General</c:formatCode>
                  <c:ptCount val="2"/>
                  <c:pt idx="0">
                    <c:v>5</c:v>
                  </c:pt>
                  <c:pt idx="1">
                    <c:v>10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Basal!$B$1:$C$1</c:f>
              <c:strCache>
                <c:ptCount val="2"/>
                <c:pt idx="0">
                  <c:v>+/+</c:v>
                </c:pt>
                <c:pt idx="1">
                  <c:v>-/-</c:v>
                </c:pt>
              </c:strCache>
            </c:strRef>
          </c:cat>
          <c:val>
            <c:numRef>
              <c:f>Basal!$B$2:$C$2</c:f>
              <c:numCache>
                <c:formatCode>General</c:formatCode>
                <c:ptCount val="2"/>
                <c:pt idx="0">
                  <c:v>86</c:v>
                </c:pt>
                <c:pt idx="1">
                  <c:v>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905408"/>
        <c:axId val="129906944"/>
      </c:barChart>
      <c:catAx>
        <c:axId val="1299054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Calibri" pitchFamily="34" charset="0"/>
              </a:defRPr>
            </a:pPr>
            <a:endParaRPr lang="en-US"/>
          </a:p>
        </c:txPr>
        <c:crossAx val="129906944"/>
        <c:crosses val="autoZero"/>
        <c:auto val="1"/>
        <c:lblAlgn val="ctr"/>
        <c:lblOffset val="100"/>
        <c:noMultiLvlLbl val="0"/>
      </c:catAx>
      <c:valAx>
        <c:axId val="129906944"/>
        <c:scaling>
          <c:orientation val="minMax"/>
          <c:min val="5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latin typeface="Calibri" pitchFamily="34" charset="0"/>
                  </a:defRPr>
                </a:pPr>
                <a:r>
                  <a:rPr lang="en-US" dirty="0" smtClean="0">
                    <a:latin typeface="Calibri" pitchFamily="34" charset="0"/>
                  </a:rPr>
                  <a:t>µmol</a:t>
                </a:r>
                <a:r>
                  <a:rPr lang="en-US" baseline="0" dirty="0" smtClean="0">
                    <a:latin typeface="Calibri" pitchFamily="34" charset="0"/>
                  </a:rPr>
                  <a:t> per </a:t>
                </a:r>
                <a:r>
                  <a:rPr lang="en-US" dirty="0" smtClean="0">
                    <a:latin typeface="Calibri" pitchFamily="34" charset="0"/>
                  </a:rPr>
                  <a:t>day</a:t>
                </a:r>
                <a:endParaRPr lang="en-US" dirty="0">
                  <a:latin typeface="Calibri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Calibri" pitchFamily="34" charset="0"/>
              </a:defRPr>
            </a:pPr>
            <a:endParaRPr lang="en-US"/>
          </a:p>
        </c:txPr>
        <c:crossAx val="129905408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 dirty="0"/>
              <a:t>Serum HCO</a:t>
            </a:r>
            <a:r>
              <a:rPr lang="en-US" sz="2400" baseline="-25000" dirty="0"/>
              <a:t>3</a:t>
            </a:r>
            <a:r>
              <a:rPr lang="en-US" sz="2400" baseline="30000" dirty="0"/>
              <a:t>-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Basal!$A$3</c:f>
              <c:strCache>
                <c:ptCount val="1"/>
                <c:pt idx="0">
                  <c:v>Serum HCO3-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</c:spPr>
          </c:dPt>
          <c:dLbls>
            <c:txPr>
              <a:bodyPr/>
              <a:lstStyle/>
              <a:p>
                <a:pPr>
                  <a:defRPr sz="18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BarType val="plus"/>
            <c:errValType val="cust"/>
            <c:noEndCap val="0"/>
            <c:plus>
              <c:numRef>
                <c:f>Basal!$B$7:$C$7</c:f>
                <c:numCache>
                  <c:formatCode>General</c:formatCode>
                  <c:ptCount val="2"/>
                  <c:pt idx="0">
                    <c:v>1.1000000000000001</c:v>
                  </c:pt>
                  <c:pt idx="1">
                    <c:v>0.30000000000000032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Basal!$B$1:$C$1</c:f>
              <c:strCache>
                <c:ptCount val="2"/>
                <c:pt idx="0">
                  <c:v>+/+</c:v>
                </c:pt>
                <c:pt idx="1">
                  <c:v>-/-</c:v>
                </c:pt>
              </c:strCache>
            </c:strRef>
          </c:cat>
          <c:val>
            <c:numRef>
              <c:f>Basal!$B$3:$C$3</c:f>
              <c:numCache>
                <c:formatCode>General</c:formatCode>
                <c:ptCount val="2"/>
                <c:pt idx="0">
                  <c:v>19.399999999999999</c:v>
                </c:pt>
                <c:pt idx="1">
                  <c:v>19.899999999999999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929216"/>
        <c:axId val="129930752"/>
      </c:barChart>
      <c:catAx>
        <c:axId val="1299292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Calibri" pitchFamily="34" charset="0"/>
              </a:defRPr>
            </a:pPr>
            <a:endParaRPr lang="en-US"/>
          </a:p>
        </c:txPr>
        <c:crossAx val="129930752"/>
        <c:crosses val="autoZero"/>
        <c:auto val="1"/>
        <c:lblAlgn val="ctr"/>
        <c:lblOffset val="100"/>
        <c:noMultiLvlLbl val="0"/>
      </c:catAx>
      <c:valAx>
        <c:axId val="129930752"/>
        <c:scaling>
          <c:orientation val="minMax"/>
          <c:max val="2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>
                    <a:latin typeface="Calibri" pitchFamily="34" charset="0"/>
                  </a:defRPr>
                </a:pPr>
                <a:r>
                  <a:rPr lang="en-US" sz="1800" dirty="0" smtClean="0">
                    <a:latin typeface="Calibri" pitchFamily="34" charset="0"/>
                  </a:rPr>
                  <a:t>mmol per L</a:t>
                </a:r>
                <a:endParaRPr lang="en-US" sz="1800" dirty="0">
                  <a:latin typeface="Calibri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Calibri" pitchFamily="34" charset="0"/>
              </a:defRPr>
            </a:pPr>
            <a:endParaRPr lang="en-US"/>
          </a:p>
        </c:txPr>
        <c:crossAx val="12992921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841417652110613"/>
          <c:y val="0.13976086322543024"/>
          <c:w val="0.76531286869772253"/>
          <c:h val="0.70691868377563916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</c:spPr>
          </c:dPt>
          <c:dLbls>
            <c:dLbl>
              <c:idx val="1"/>
              <c:numFmt formatCode="#,##0.0" sourceLinked="0"/>
              <c:spPr/>
              <c:txPr>
                <a:bodyPr/>
                <a:lstStyle/>
                <a:p>
                  <a:pPr>
                    <a:defRPr sz="1800" b="1">
                      <a:solidFill>
                        <a:srgbClr val="000000"/>
                      </a:solidFill>
                      <a:latin typeface="Calibri" pitchFamily="34" charset="0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800" b="1">
                    <a:solidFill>
                      <a:schemeClr val="tx1"/>
                    </a:solidFill>
                    <a:latin typeface="Calibri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BarType val="plus"/>
            <c:errValType val="cust"/>
            <c:noEndCap val="0"/>
            <c:plus>
              <c:numRef>
                <c:f>Sheet1!$D$2:$D$3</c:f>
                <c:numCache>
                  <c:formatCode>General</c:formatCode>
                  <c:ptCount val="2"/>
                  <c:pt idx="0">
                    <c:v>0.8</c:v>
                  </c:pt>
                  <c:pt idx="1">
                    <c:v>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Sheet1!$A$2:$A$3</c:f>
              <c:strCache>
                <c:ptCount val="2"/>
                <c:pt idx="0">
                  <c:v>Control</c:v>
                </c:pt>
                <c:pt idx="1">
                  <c:v>Collecting duct knock-out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20.5</c:v>
                </c:pt>
                <c:pt idx="1">
                  <c:v>16.2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382464"/>
        <c:axId val="130400640"/>
      </c:barChart>
      <c:catAx>
        <c:axId val="130382464"/>
        <c:scaling>
          <c:orientation val="minMax"/>
        </c:scaling>
        <c:delete val="0"/>
        <c:axPos val="b"/>
        <c:majorTickMark val="out"/>
        <c:minorTickMark val="none"/>
        <c:tickLblPos val="nextTo"/>
        <c:crossAx val="130400640"/>
        <c:crosses val="autoZero"/>
        <c:auto val="1"/>
        <c:lblAlgn val="ctr"/>
        <c:lblOffset val="100"/>
        <c:noMultiLvlLbl val="0"/>
      </c:catAx>
      <c:valAx>
        <c:axId val="130400640"/>
        <c:scaling>
          <c:orientation val="minMax"/>
          <c:min val="14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aseline="0" dirty="0" smtClean="0"/>
                  <a:t>Serum [HCO</a:t>
                </a:r>
                <a:r>
                  <a:rPr lang="en-US" baseline="-25000" dirty="0" smtClean="0"/>
                  <a:t>3</a:t>
                </a:r>
                <a:r>
                  <a:rPr lang="en-US" baseline="30000" dirty="0" smtClean="0"/>
                  <a:t>-</a:t>
                </a:r>
                <a:r>
                  <a:rPr lang="en-US" baseline="0" dirty="0" smtClean="0"/>
                  <a:t>], mmol per L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0382464"/>
        <c:crosses val="autoZero"/>
        <c:crossBetween val="between"/>
        <c:majorUnit val="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0.67978</cdr:x>
      <cdr:y>0.4606</cdr:y>
    </cdr:from>
    <cdr:to>
      <cdr:x>0.90682</cdr:x>
      <cdr:y>0.53467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43200" y="2282825"/>
          <a:ext cx="916203" cy="367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b"/>
        <a:lstStyle xmlns:a="http://schemas.openxmlformats.org/drawingml/2006/main"/>
        <a:p xmlns:a="http://schemas.openxmlformats.org/drawingml/2006/main">
          <a:pPr algn="ctr"/>
          <a:r>
            <a:rPr lang="en-US" sz="1400" dirty="0" smtClean="0">
              <a:solidFill>
                <a:schemeClr val="tx1"/>
              </a:solidFill>
            </a:rPr>
            <a:t>P &lt; 0.05</a:t>
          </a:r>
          <a:endParaRPr lang="en-US" sz="1400" dirty="0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0.6777</cdr:x>
      <cdr:y>0.21335</cdr:y>
    </cdr:from>
    <cdr:to>
      <cdr:x>0.90465</cdr:x>
      <cdr:y>0.28742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30500" y="877887"/>
          <a:ext cx="914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b"/>
        <a:lstStyle xmlns:a="http://schemas.openxmlformats.org/drawingml/2006/main"/>
        <a:p xmlns:a="http://schemas.openxmlformats.org/drawingml/2006/main">
          <a:pPr algn="ctr"/>
          <a:r>
            <a:rPr lang="en-US" sz="1400" dirty="0" smtClean="0">
              <a:solidFill>
                <a:schemeClr val="tx1"/>
              </a:solidFill>
            </a:rPr>
            <a:t>P = NS</a:t>
          </a:r>
          <a:endParaRPr lang="en-US" sz="1400" dirty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BDBC4-A627-4038-83C1-C1684199F1F8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B3C39-9E35-43D6-A293-B3C74789D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07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92906F-A368-4477-8560-0ED2F8D8E59A}" type="slidenum">
              <a:rPr lang="en-US"/>
              <a:pPr/>
              <a:t>2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674688"/>
            <a:ext cx="4606925" cy="3454400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4352925"/>
            <a:ext cx="5073650" cy="41275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159034-343C-427D-AB14-57D73370127B}" type="slidenum">
              <a:rPr lang="en-US"/>
              <a:pPr/>
              <a:t>15</a:t>
            </a:fld>
            <a:endParaRPr lang="en-US"/>
          </a:p>
        </p:txBody>
      </p:sp>
      <p:sp>
        <p:nvSpPr>
          <p:cNvPr id="77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77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3"/>
            <a:ext cx="5485805" cy="411389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810A0-846B-4090-B83F-5A0F45E8020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810A0-846B-4090-B83F-5A0F45E8020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D5571-DE7E-4233-842C-71D66023B95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D5571-DE7E-4233-842C-71D66023B95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D5571-DE7E-4233-842C-71D66023B95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D5571-DE7E-4233-842C-71D66023B95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810A0-846B-4090-B83F-5A0F45E8020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E810A0-846B-4090-B83F-5A0F45E8020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EF7FA-2307-4B43-A070-46FCD9C7FEB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EF7FA-2307-4B43-A070-46FCD9C7FEB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616F1-9240-41C8-84C6-F2577331C29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616F1-9240-41C8-84C6-F2577331C29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F30B01-C227-4775-AD41-C56CBB04EE88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674688"/>
            <a:ext cx="4606925" cy="345440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4352925"/>
            <a:ext cx="5073650" cy="41275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14AE6-BE3D-4968-845B-9410E8C0937A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674688"/>
            <a:ext cx="4606925" cy="34544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4352925"/>
            <a:ext cx="5073650" cy="41275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C672BC-297C-4138-BEE8-951E68F353E5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674688"/>
            <a:ext cx="4606925" cy="345440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4352925"/>
            <a:ext cx="5073650" cy="41275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0C6070-1714-47DC-BAA4-BD02E0469EB5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674688"/>
            <a:ext cx="4606925" cy="34544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4352925"/>
            <a:ext cx="5073650" cy="41275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1050925"/>
            <a:ext cx="1590675" cy="53482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10509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676400" y="2095500"/>
            <a:ext cx="73152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209800" y="3327400"/>
            <a:ext cx="6248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477000"/>
            <a:ext cx="2895600" cy="3841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0" y="1066800"/>
            <a:ext cx="9140825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>
            <a:off x="0" y="6381750"/>
            <a:ext cx="9140825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>
            <a:off x="0" y="993775"/>
            <a:ext cx="9140825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3943350" y="3019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3262313" y="30432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4592" name="Picture 16" descr="UF-Health-Science-Center_wh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2514600" cy="7080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- modest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C2A2C9-A6DB-4F48-84A4-247F8BAD929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58952" y="1828800"/>
            <a:ext cx="7470648" cy="42672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C2A2C9-A6DB-4F48-84A4-247F8BAD92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298448"/>
            <a:ext cx="4035425" cy="49560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9825" y="1298448"/>
            <a:ext cx="4037013" cy="49560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C2A2C9-A6DB-4F48-84A4-247F8BAD92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C2A2C9-A6DB-4F48-84A4-247F8BAD92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C2A2C9-A6DB-4F48-84A4-247F8BAD92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C2A2C9-A6DB-4F48-84A4-247F8BAD92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C2A2C9-A6DB-4F48-84A4-247F8BAD92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C2A2C9-A6DB-4F48-84A4-247F8BAD92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C2A2C9-A6DB-4F48-84A4-247F8BAD92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69850"/>
            <a:ext cx="2171700" cy="61785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69850"/>
            <a:ext cx="6362700" cy="61785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C2A2C9-A6DB-4F48-84A4-247F8BAD92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defRPr/>
            </a:lvl1pPr>
            <a:lvl2pPr marL="685800" indent="-333375">
              <a:defRPr/>
            </a:lvl2pPr>
            <a:lvl3pPr marL="1038225" indent="-352425">
              <a:defRPr/>
            </a:lvl3pPr>
            <a:lvl4pPr marL="1371600" indent="-333375">
              <a:defRPr/>
            </a:lvl4pPr>
            <a:lvl5pPr marL="1724025" indent="-352425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C2A2C9-A6DB-4F48-84A4-247F8BAD92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9850"/>
            <a:ext cx="8686800" cy="3111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62000" y="914400"/>
            <a:ext cx="8224838" cy="533400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4770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1755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DBC2A2C9-A6DB-4F48-84A4-247F8BAD92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9850"/>
            <a:ext cx="8686800" cy="3111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4035425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49825" y="914400"/>
            <a:ext cx="4037013" cy="2590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49825" y="3657600"/>
            <a:ext cx="4037013" cy="2590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3124200" y="64770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71755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DBC2A2C9-A6DB-4F48-84A4-247F8BAD92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5562600" cy="2392363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724400" y="3962400"/>
            <a:ext cx="3962400" cy="2667000"/>
          </a:xfrm>
        </p:spPr>
        <p:txBody>
          <a:bodyPr/>
          <a:lstStyle>
            <a:lvl1pPr algn="l">
              <a:buFont typeface="Arial" pitchFamily="34" charset="0"/>
              <a:buChar char="•"/>
              <a:defRPr/>
            </a:lvl1pPr>
            <a:lvl2pPr algn="l">
              <a:buFont typeface="Arial" pitchFamily="34" charset="0"/>
              <a:buChar char="•"/>
              <a:defRPr/>
            </a:lvl2pPr>
            <a:lvl3pPr algn="l">
              <a:buFont typeface="Arial" pitchFamily="34" charset="0"/>
              <a:buChar char="•"/>
              <a:defRPr/>
            </a:lvl3pPr>
            <a:lvl4pPr algn="l">
              <a:buFont typeface="Arial" pitchFamily="34" charset="0"/>
              <a:buChar char="•"/>
              <a:defRPr/>
            </a:lvl4pPr>
            <a:lvl5pPr algn="l"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CAA088A-6F1E-4E3E-89A9-29F5BA41E068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BC2A2C9-A6DB-4F48-84A4-247F8BAD92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open, Right object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9825" y="1298448"/>
            <a:ext cx="4037013" cy="49560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3C2C3E3-EAB5-4D5D-8E73-AD4E38319F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5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fancy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C2A2C9-A6DB-4F48-84A4-247F8BAD929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58952" y="1828800"/>
            <a:ext cx="8229600" cy="41148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298448"/>
            <a:ext cx="4035425" cy="49560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9825" y="1298448"/>
            <a:ext cx="4037013" cy="49560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C2A2C9-A6DB-4F48-84A4-247F8BAD92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C2A2C9-A6DB-4F48-84A4-247F8BAD92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C2A2C9-A6DB-4F48-84A4-247F8BAD92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1050925"/>
            <a:ext cx="1590675" cy="53482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 useBgFill="1"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 useBgFill="1"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1050925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676400" y="2095500"/>
            <a:ext cx="73152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209800" y="3327400"/>
            <a:ext cx="6248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477000"/>
            <a:ext cx="2895600" cy="3841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0" y="1066800"/>
            <a:ext cx="9140825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>
            <a:off x="0" y="6381750"/>
            <a:ext cx="9140825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>
            <a:off x="0" y="993775"/>
            <a:ext cx="9140825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3943350" y="3019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3262313" y="30432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4592" name="Picture 16" descr="UF-Health-Science-Center_wh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2514600" cy="7080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defRPr/>
            </a:lvl1pPr>
            <a:lvl2pPr marL="685800" indent="-333375">
              <a:defRPr/>
            </a:lvl2pPr>
            <a:lvl3pPr marL="1038225" indent="-352425">
              <a:defRPr/>
            </a:lvl3pPr>
            <a:lvl4pPr marL="1371600" indent="-333375">
              <a:defRPr/>
            </a:lvl4pPr>
            <a:lvl5pPr marL="1724025" indent="-352425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C2A2C9-A6DB-4F48-84A4-247F8BAD92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fancy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C2A2C9-A6DB-4F48-84A4-247F8BAD929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58952" y="1828800"/>
            <a:ext cx="8229600" cy="41148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109728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0"/>
            <a:ext cx="868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295400"/>
            <a:ext cx="8224838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>
            <a:off x="0" y="1066800"/>
            <a:ext cx="914082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>
            <a:off x="0" y="6381750"/>
            <a:ext cx="9140825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56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755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DBC2A2C9-A6DB-4F48-84A4-247F8BAD929D}" type="slidenum">
              <a:rPr lang="en-US" smtClean="0"/>
              <a:t>‹#›</a:t>
            </a:fld>
            <a:endParaRPr lang="en-US"/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>
            <a:off x="0" y="1003300"/>
            <a:ext cx="914082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027" name="Picture 3" descr="C:\Users\weineid\Desktop\College of Medicine UF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" y="6446520"/>
            <a:ext cx="1449668" cy="36576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8" r:id="rId5"/>
    <p:sldLayoutId id="214748366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Palatino Linotype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Palatino Linotype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Palatino Linotype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Palatino Linotype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Palatino Linotype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Palatino Linotype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Palatino Linotype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Palatino Linotype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70000"/>
        <a:buFont typeface="Wingdings" pitchFamily="2" charset="2"/>
        <a:buChar char="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3375" algn="l" rtl="0" eaLnBrk="1" fontAlgn="base" hangingPunct="1">
        <a:spcBef>
          <a:spcPct val="10000"/>
        </a:spcBef>
        <a:spcAft>
          <a:spcPct val="0"/>
        </a:spcAft>
        <a:buSzPct val="65000"/>
        <a:buFont typeface="Wingdings" pitchFamily="2" charset="2"/>
        <a:buChar char="Ø"/>
        <a:defRPr sz="2400">
          <a:solidFill>
            <a:schemeClr val="tx1"/>
          </a:solidFill>
          <a:latin typeface="+mn-lt"/>
        </a:defRPr>
      </a:lvl2pPr>
      <a:lvl3pPr marL="1038225" indent="-352425" algn="l" rtl="0" eaLnBrk="1" fontAlgn="base" hangingPunct="1">
        <a:spcBef>
          <a:spcPct val="10000"/>
        </a:spcBef>
        <a:spcAft>
          <a:spcPct val="0"/>
        </a:spcAft>
        <a:buSzPct val="80000"/>
        <a:buFont typeface="Wingdings" pitchFamily="2" charset="2"/>
        <a:buChar char="w"/>
        <a:defRPr sz="2000">
          <a:solidFill>
            <a:schemeClr val="tx1"/>
          </a:solidFill>
          <a:latin typeface="+mn-lt"/>
        </a:defRPr>
      </a:lvl3pPr>
      <a:lvl4pPr marL="1371600" indent="-333375" algn="l" rtl="0" eaLnBrk="1" fontAlgn="base" hangingPunct="1">
        <a:spcBef>
          <a:spcPct val="1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724025" indent="-352425" algn="l" rtl="0" eaLnBrk="1" fontAlgn="base" hangingPunct="1">
        <a:spcBef>
          <a:spcPct val="1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859088" indent="-228600" algn="l" rtl="0" eaLnBrk="1" fontAlgn="base" hangingPunct="1">
        <a:spcBef>
          <a:spcPct val="1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3316288" indent="-228600" algn="l" rtl="0" eaLnBrk="1" fontAlgn="base" hangingPunct="1">
        <a:spcBef>
          <a:spcPct val="1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773488" indent="-228600" algn="l" rtl="0" eaLnBrk="1" fontAlgn="base" hangingPunct="1">
        <a:spcBef>
          <a:spcPct val="1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4230688" indent="-228600" algn="l" rtl="0" eaLnBrk="1" fontAlgn="base" hangingPunct="1">
        <a:spcBef>
          <a:spcPct val="1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109728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0"/>
            <a:ext cx="868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295400"/>
            <a:ext cx="8224838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>
            <a:off x="0" y="1066800"/>
            <a:ext cx="914082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>
            <a:off x="0" y="6381750"/>
            <a:ext cx="9140825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56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755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DBC2A2C9-A6DB-4F48-84A4-247F8BAD929D}" type="slidenum">
              <a:rPr lang="en-US" smtClean="0"/>
              <a:t>‹#›</a:t>
            </a:fld>
            <a:endParaRPr lang="en-US"/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>
            <a:off x="0" y="1003300"/>
            <a:ext cx="914082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027" name="Picture 3" descr="C:\Users\weineid\Desktop\College of Medicine UF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5720" y="6446520"/>
            <a:ext cx="1449668" cy="365760"/>
          </a:xfrm>
          <a:prstGeom prst="rect">
            <a:avLst/>
          </a:prstGeom>
          <a:noFill/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Palatino Linotype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Palatino Linotype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Palatino Linotype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Palatino Linotype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Palatino Linotype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Palatino Linotype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Palatino Linotype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Palatino Linotype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70000"/>
        <a:buFont typeface="Wingdings" pitchFamily="2" charset="2"/>
        <a:buChar char="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3375" algn="l" rtl="0" eaLnBrk="1" fontAlgn="base" hangingPunct="1">
        <a:spcBef>
          <a:spcPct val="10000"/>
        </a:spcBef>
        <a:spcAft>
          <a:spcPct val="0"/>
        </a:spcAft>
        <a:buSzPct val="65000"/>
        <a:buFont typeface="Wingdings" pitchFamily="2" charset="2"/>
        <a:buChar char="Ø"/>
        <a:defRPr sz="2400">
          <a:solidFill>
            <a:schemeClr val="tx1"/>
          </a:solidFill>
          <a:latin typeface="+mn-lt"/>
        </a:defRPr>
      </a:lvl2pPr>
      <a:lvl3pPr marL="1038225" indent="-352425" algn="l" rtl="0" eaLnBrk="1" fontAlgn="base" hangingPunct="1">
        <a:spcBef>
          <a:spcPct val="10000"/>
        </a:spcBef>
        <a:spcAft>
          <a:spcPct val="0"/>
        </a:spcAft>
        <a:buSzPct val="80000"/>
        <a:buFont typeface="Wingdings" pitchFamily="2" charset="2"/>
        <a:buChar char="w"/>
        <a:defRPr sz="2000">
          <a:solidFill>
            <a:schemeClr val="tx1"/>
          </a:solidFill>
          <a:latin typeface="+mn-lt"/>
        </a:defRPr>
      </a:lvl3pPr>
      <a:lvl4pPr marL="1371600" indent="-333375" algn="l" rtl="0" eaLnBrk="1" fontAlgn="base" hangingPunct="1">
        <a:spcBef>
          <a:spcPct val="1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724025" indent="-352425" algn="l" rtl="0" eaLnBrk="1" fontAlgn="base" hangingPunct="1">
        <a:spcBef>
          <a:spcPct val="1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859088" indent="-228600" algn="l" rtl="0" eaLnBrk="1" fontAlgn="base" hangingPunct="1">
        <a:spcBef>
          <a:spcPct val="1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3316288" indent="-228600" algn="l" rtl="0" eaLnBrk="1" fontAlgn="base" hangingPunct="1">
        <a:spcBef>
          <a:spcPct val="1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773488" indent="-228600" algn="l" rtl="0" eaLnBrk="1" fontAlgn="base" hangingPunct="1">
        <a:spcBef>
          <a:spcPct val="1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4230688" indent="-228600" algn="l" rtl="0" eaLnBrk="1" fontAlgn="base" hangingPunct="1">
        <a:spcBef>
          <a:spcPct val="1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0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.jpeg"/><Relationship Id="rId12" Type="http://schemas.openxmlformats.org/officeDocument/2006/relationships/image" Target="../media/image16.e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11" Type="http://schemas.openxmlformats.org/officeDocument/2006/relationships/image" Target="../media/image7.png"/><Relationship Id="rId5" Type="http://schemas.openxmlformats.org/officeDocument/2006/relationships/image" Target="../media/image15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9.tif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1.png"/><Relationship Id="rId4" Type="http://schemas.openxmlformats.org/officeDocument/2006/relationships/oleObject" Target="../embeddings/oleObject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Role of Rh glycoproteins in </a:t>
            </a:r>
            <a:r>
              <a:rPr lang="en-US" i="1" dirty="0" smtClean="0"/>
              <a:t>NH₃ gas </a:t>
            </a:r>
            <a:r>
              <a:rPr lang="en-US" i="1" dirty="0"/>
              <a:t>transport –lessons from in </a:t>
            </a:r>
            <a:r>
              <a:rPr lang="en-US" i="1" dirty="0" smtClean="0"/>
              <a:t>vivo </a:t>
            </a:r>
            <a:r>
              <a:rPr lang="en-US" i="1" dirty="0"/>
              <a:t>model</a:t>
            </a:r>
            <a:br>
              <a:rPr lang="en-US" i="1" dirty="0"/>
            </a:br>
            <a:r>
              <a:rPr lang="en-US" i="1" dirty="0"/>
              <a:t>systems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David Weiner, M.D.</a:t>
            </a:r>
          </a:p>
          <a:p>
            <a:r>
              <a:rPr lang="en-US" dirty="0" smtClean="0"/>
              <a:t>University of Florida College of Medicine and NF/SGVHS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93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69" name="Rectangle 7"/>
          <p:cNvSpPr>
            <a:spLocks noChangeArrowheads="1"/>
          </p:cNvSpPr>
          <p:nvPr/>
        </p:nvSpPr>
        <p:spPr bwMode="auto">
          <a:xfrm>
            <a:off x="3962400" y="1676400"/>
            <a:ext cx="5181600" cy="228600"/>
          </a:xfrm>
          <a:prstGeom prst="rect">
            <a:avLst/>
          </a:prstGeom>
          <a:ln w="28575" algn="ctr">
            <a:noFill/>
            <a:miter lim="800000"/>
            <a:headEnd/>
            <a:tailEnd type="stealth" w="lg" len="lg"/>
          </a:ln>
        </p:spPr>
        <p:txBody>
          <a:bodyPr wrap="none"/>
          <a:lstStyle/>
          <a:p>
            <a:pPr algn="r"/>
            <a:endParaRPr lang="en-US"/>
          </a:p>
        </p:txBody>
      </p:sp>
      <p:sp>
        <p:nvSpPr>
          <p:cNvPr id="1127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is Rhbg expressed?</a:t>
            </a:r>
            <a:endParaRPr lang="en-US" sz="3200" dirty="0" smtClean="0"/>
          </a:p>
        </p:txBody>
      </p:sp>
      <p:pic>
        <p:nvPicPr>
          <p:cNvPr id="2050" name="Object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99" y="1219199"/>
            <a:ext cx="1656883" cy="128016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lg" len="med"/>
          </a:ln>
          <a:effectLst/>
        </p:spPr>
      </p:pic>
      <p:pic>
        <p:nvPicPr>
          <p:cNvPr id="2051" name="Object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219200"/>
            <a:ext cx="1505713" cy="128016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lg" len="med"/>
          </a:ln>
          <a:effectLst/>
        </p:spPr>
      </p:pic>
      <p:pic>
        <p:nvPicPr>
          <p:cNvPr id="2052" name="Object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6197" y="1219200"/>
            <a:ext cx="1253489" cy="128016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lg" len="med"/>
          </a:ln>
          <a:effectLst/>
        </p:spPr>
      </p:pic>
      <p:pic>
        <p:nvPicPr>
          <p:cNvPr id="9" name="Picture 6" descr="Intestin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2590800"/>
            <a:ext cx="1446213" cy="2286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" name="Picture 9" descr="lung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76400" y="2590800"/>
            <a:ext cx="1645920" cy="164592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7600" y="1069848"/>
            <a:ext cx="4957201" cy="560864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</p:pic>
    </p:spTree>
    <p:extLst>
      <p:ext uri="{BB962C8B-B14F-4D97-AF65-F5344CB8AC3E}">
        <p14:creationId xmlns:p14="http://schemas.microsoft.com/office/powerpoint/2010/main" val="19116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9"/>
          <p:cNvSpPr>
            <a:spLocks noChangeArrowheads="1"/>
          </p:cNvSpPr>
          <p:nvPr/>
        </p:nvSpPr>
        <p:spPr bwMode="auto">
          <a:xfrm>
            <a:off x="3962400" y="1676400"/>
            <a:ext cx="5181600" cy="228600"/>
          </a:xfrm>
          <a:prstGeom prst="rect">
            <a:avLst/>
          </a:prstGeom>
          <a:ln w="28575" algn="ctr">
            <a:noFill/>
            <a:miter lim="800000"/>
            <a:headEnd/>
            <a:tailEnd type="stealth" w="lg" len="lg"/>
          </a:ln>
        </p:spPr>
        <p:txBody>
          <a:bodyPr wrap="none"/>
          <a:lstStyle/>
          <a:p>
            <a:pPr algn="r"/>
            <a:endParaRPr lang="en-US"/>
          </a:p>
        </p:txBody>
      </p:sp>
      <p:sp>
        <p:nvSpPr>
          <p:cNvPr id="1229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is Rhcg expressed?</a:t>
            </a:r>
            <a:endParaRPr lang="en-US" sz="3200" dirty="0" smtClean="0"/>
          </a:p>
        </p:txBody>
      </p:sp>
      <p:pic>
        <p:nvPicPr>
          <p:cNvPr id="3074" name="Object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7131" y="1219200"/>
            <a:ext cx="1383426" cy="128016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lg" len="med"/>
          </a:ln>
          <a:effectLst/>
        </p:spPr>
      </p:pic>
      <p:pic>
        <p:nvPicPr>
          <p:cNvPr id="3075" name="Object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1219200"/>
            <a:ext cx="1060244" cy="128016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lg" len="med"/>
          </a:ln>
          <a:effectLst/>
        </p:spPr>
      </p:pic>
      <p:pic>
        <p:nvPicPr>
          <p:cNvPr id="3076" name="Object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219200"/>
            <a:ext cx="1253489" cy="128016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 type="none" w="sm" len="sm"/>
            <a:tailEnd type="none" w="lg" len="med"/>
          </a:ln>
          <a:effectLst/>
        </p:spPr>
      </p:pic>
      <p:pic>
        <p:nvPicPr>
          <p:cNvPr id="10" name="Picture 9" descr="lung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76400" y="2590800"/>
            <a:ext cx="1645920" cy="1645920"/>
          </a:xfrm>
          <a:prstGeom prst="rect">
            <a:avLst/>
          </a:prstGeom>
        </p:spPr>
      </p:pic>
      <p:graphicFrame>
        <p:nvGraphicFramePr>
          <p:cNvPr id="4608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7706318"/>
              </p:ext>
            </p:extLst>
          </p:nvPr>
        </p:nvGraphicFramePr>
        <p:xfrm>
          <a:off x="2110822" y="4312920"/>
          <a:ext cx="823544" cy="2011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Image" r:id="rId8" imgW="1257143" imgH="3073016" progId="Photoshop.Image.9">
                  <p:embed/>
                </p:oleObj>
              </mc:Choice>
              <mc:Fallback>
                <p:oleObj name="Image" r:id="rId8" imgW="1257143" imgH="3073016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0822" y="4312920"/>
                        <a:ext cx="823544" cy="20116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1"/>
                            </a:solidFill>
                            <a:miter lim="800000"/>
                            <a:headEnd/>
                            <a:tailEnd type="none" w="lg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7978533"/>
              </p:ext>
            </p:extLst>
          </p:nvPr>
        </p:nvGraphicFramePr>
        <p:xfrm>
          <a:off x="152400" y="5029200"/>
          <a:ext cx="1657547" cy="128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Photo Editor Photo" r:id="rId10" imgW="2514286" imgH="1943371" progId="">
                  <p:embed/>
                </p:oleObj>
              </mc:Choice>
              <mc:Fallback>
                <p:oleObj name="Photo Editor Photo" r:id="rId10" imgW="2514286" imgH="194337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5029200"/>
                        <a:ext cx="1657547" cy="1280160"/>
                      </a:xfrm>
                      <a:prstGeom prst="rect">
                        <a:avLst/>
                      </a:prstGeom>
                      <a:noFill/>
                      <a:ln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lg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657600" y="1069848"/>
            <a:ext cx="4922776" cy="560864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</p:pic>
      <p:pic>
        <p:nvPicPr>
          <p:cNvPr id="14" name="Picture 6" descr="Intestine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400" y="2590800"/>
            <a:ext cx="1446213" cy="2286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997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8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implified ammonia transport model for ASN talk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828487"/>
              </a:clrFrom>
              <a:clrTo>
                <a:srgbClr val="82848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09800" y="1066800"/>
            <a:ext cx="6903376" cy="5193792"/>
          </a:xfrm>
          <a:prstGeom prst="rect">
            <a:avLst/>
          </a:prstGeom>
        </p:spPr>
      </p:pic>
      <p:sp>
        <p:nvSpPr>
          <p:cNvPr id="1331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Renal Rh glycoprotein expression</a:t>
            </a:r>
          </a:p>
        </p:txBody>
      </p:sp>
      <p:graphicFrame>
        <p:nvGraphicFramePr>
          <p:cNvPr id="13315" name="Object 3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879987181"/>
              </p:ext>
            </p:extLst>
          </p:nvPr>
        </p:nvGraphicFramePr>
        <p:xfrm>
          <a:off x="111946" y="3200400"/>
          <a:ext cx="3505200" cy="272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Image" r:id="rId5" imgW="6298413" imgH="4901587" progId="">
                  <p:embed/>
                </p:oleObj>
              </mc:Choice>
              <mc:Fallback>
                <p:oleObj name="Image" r:id="rId5" imgW="6298413" imgH="490158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946" y="3200400"/>
                        <a:ext cx="3505200" cy="27273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3928" y="6047601"/>
            <a:ext cx="34208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JW Verlander, et al, </a:t>
            </a:r>
            <a:r>
              <a:rPr lang="en-US" sz="1200" i="1" dirty="0" smtClean="0"/>
              <a:t>AJP Renal </a:t>
            </a:r>
            <a:r>
              <a:rPr lang="en-US" sz="1200" dirty="0" smtClean="0"/>
              <a:t>284:F323-F337, 2003.</a:t>
            </a:r>
            <a:endParaRPr lang="en-US" sz="1200" dirty="0"/>
          </a:p>
        </p:txBody>
      </p:sp>
      <p:pic>
        <p:nvPicPr>
          <p:cNvPr id="273411" name="Picture 3" descr="C:\Users\weineid\Desktop\Jill Verlander - cropped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946" y="1219200"/>
            <a:ext cx="1869254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717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3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RhCG expression in human kidney</a:t>
            </a:r>
            <a:endParaRPr lang="en-US" dirty="0"/>
          </a:p>
        </p:txBody>
      </p:sp>
      <p:pic>
        <p:nvPicPr>
          <p:cNvPr id="59394" name="Picture 2" descr="http://jasn.asnjournals.org/content/17/10/2670/F2.lar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03962" y="1143000"/>
            <a:ext cx="7683712" cy="5105400"/>
          </a:xfrm>
          <a:prstGeom prst="rect">
            <a:avLst/>
          </a:prstGeom>
          <a:noFill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572000" y="6477000"/>
            <a:ext cx="4319587" cy="341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400" dirty="0" smtClean="0">
                <a:ea typeface="msgothic" charset="0"/>
                <a:cs typeface="msgothic" charset="0"/>
              </a:rPr>
              <a:t>KH Han, et al.  </a:t>
            </a:r>
            <a:r>
              <a:rPr lang="en-GB" sz="1400" i="1" dirty="0" smtClean="0">
                <a:ea typeface="msgothic" charset="0"/>
                <a:cs typeface="msgothic" charset="0"/>
              </a:rPr>
              <a:t>JASN</a:t>
            </a:r>
            <a:r>
              <a:rPr lang="en-GB" sz="1400" dirty="0" smtClean="0">
                <a:ea typeface="msgothic" charset="0"/>
                <a:cs typeface="msgothic" charset="0"/>
              </a:rPr>
              <a:t> 17:2670-9, 2006.</a:t>
            </a:r>
            <a:endParaRPr lang="en-GB" sz="1400" dirty="0"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06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studies assessing the role of Rh glycoproteins in NH₃ gas transport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2311400" y="2648856"/>
            <a:ext cx="2514600" cy="838200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</a:rPr>
              <a:t>Rh glycoproteins are 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effectLst/>
              </a:rPr>
              <a:t>present specifically in cells that transport NH₃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394200" y="3991428"/>
            <a:ext cx="2514600" cy="838200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Does 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expression parallel changes in NH₃ gas transport?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6477000" y="5334000"/>
            <a:ext cx="2514600" cy="838200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Does Rh glycoprotein inhibition 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alter NH₃ gas transport?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  <p:cxnSp>
        <p:nvCxnSpPr>
          <p:cNvPr id="8" name="Curved Connector 7"/>
          <p:cNvCxnSpPr>
            <a:stCxn id="4" idx="2"/>
            <a:endCxn id="5" idx="0"/>
          </p:cNvCxnSpPr>
          <p:nvPr/>
        </p:nvCxnSpPr>
        <p:spPr bwMode="auto">
          <a:xfrm rot="16200000" flipH="1">
            <a:off x="4357914" y="2697842"/>
            <a:ext cx="504372" cy="2082800"/>
          </a:xfrm>
          <a:prstGeom prst="curvedConnector3">
            <a:avLst>
              <a:gd name="adj1" fmla="val 50000"/>
            </a:avLst>
          </a:pr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9" name="Curved Connector 8"/>
          <p:cNvCxnSpPr>
            <a:stCxn id="5" idx="2"/>
            <a:endCxn id="6" idx="0"/>
          </p:cNvCxnSpPr>
          <p:nvPr/>
        </p:nvCxnSpPr>
        <p:spPr bwMode="auto">
          <a:xfrm rot="16200000" flipH="1">
            <a:off x="6440714" y="4040414"/>
            <a:ext cx="504372" cy="2082800"/>
          </a:xfrm>
          <a:prstGeom prst="curvedConnector3">
            <a:avLst/>
          </a:pr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0" name="Rounded Rectangle 9"/>
          <p:cNvSpPr/>
          <p:nvPr/>
        </p:nvSpPr>
        <p:spPr bwMode="auto">
          <a:xfrm>
            <a:off x="228600" y="1306284"/>
            <a:ext cx="2514600" cy="838200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Renal collecting duct NH₃ transport is both diffusive and saturable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11" name="Curved Connector 10"/>
          <p:cNvCxnSpPr>
            <a:stCxn id="10" idx="2"/>
            <a:endCxn id="4" idx="0"/>
          </p:cNvCxnSpPr>
          <p:nvPr/>
        </p:nvCxnSpPr>
        <p:spPr bwMode="auto">
          <a:xfrm rot="16200000" flipH="1">
            <a:off x="2275114" y="1355270"/>
            <a:ext cx="504372" cy="2082800"/>
          </a:xfrm>
          <a:prstGeom prst="curvedConnector3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81034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Metabolic acidosis increases apical plasma membrane Rhcg expression</a:t>
            </a:r>
            <a:endParaRPr lang="en-US" dirty="0"/>
          </a:p>
        </p:txBody>
      </p:sp>
      <p:graphicFrame>
        <p:nvGraphicFramePr>
          <p:cNvPr id="774147" name="Object 3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630150090"/>
              </p:ext>
            </p:extLst>
          </p:nvPr>
        </p:nvGraphicFramePr>
        <p:xfrm>
          <a:off x="168275" y="1263650"/>
          <a:ext cx="2955925" cy="365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Image" r:id="rId4" imgW="7619048" imgH="9422222" progId="Photoshop.Image.9">
                  <p:embed/>
                </p:oleObj>
              </mc:Choice>
              <mc:Fallback>
                <p:oleObj name="Image" r:id="rId4" imgW="7619048" imgH="9422222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275" y="1263650"/>
                        <a:ext cx="2955925" cy="3656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4148" name="Object 4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72572730"/>
              </p:ext>
            </p:extLst>
          </p:nvPr>
        </p:nvGraphicFramePr>
        <p:xfrm>
          <a:off x="6035675" y="1263650"/>
          <a:ext cx="2955925" cy="365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Image" r:id="rId6" imgW="7619048" imgH="9422222" progId="Photoshop.Image.9">
                  <p:embed/>
                </p:oleObj>
              </mc:Choice>
              <mc:Fallback>
                <p:oleObj name="Image" r:id="rId6" imgW="7619048" imgH="9422222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5675" y="1263650"/>
                        <a:ext cx="2955925" cy="3656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830877755"/>
              </p:ext>
            </p:extLst>
          </p:nvPr>
        </p:nvGraphicFramePr>
        <p:xfrm>
          <a:off x="3132138" y="1154113"/>
          <a:ext cx="2811462" cy="3875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876800" y="6461125"/>
            <a:ext cx="4206875" cy="276999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200" dirty="0">
                <a:latin typeface="+mj-lt"/>
              </a:rPr>
              <a:t>Seshadri RM, et al. </a:t>
            </a:r>
            <a:r>
              <a:rPr lang="en-US" sz="1200" i="1" dirty="0">
                <a:latin typeface="+mj-lt"/>
              </a:rPr>
              <a:t>AJP Renal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smtClean="0">
                <a:latin typeface="+mj-lt"/>
              </a:rPr>
              <a:t>290: F1443-F1452, </a:t>
            </a:r>
            <a:r>
              <a:rPr lang="en-US" sz="1200" dirty="0">
                <a:latin typeface="+mj-lt"/>
              </a:rPr>
              <a:t>2006.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64771" y="5089639"/>
            <a:ext cx="44895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At least two modes of Rhcg regulation: 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/>
              <a:t>Changes in steady-state protein expression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1600" dirty="0" smtClean="0"/>
              <a:t>Post-translational regulation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/>
              <a:t>Trafficking to and from plasma membrane </a:t>
            </a:r>
          </a:p>
          <a:p>
            <a:r>
              <a:rPr lang="en-US" sz="1600" dirty="0" smtClean="0"/>
              <a:t>Relative roles of each are cell-specific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2634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7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series"/>
        </p:bldSub>
      </p:bldGraphic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Metabolic acidosis increases Rhbg expression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762000" y="1295400"/>
          <a:ext cx="8224838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4572000" y="6477000"/>
            <a:ext cx="457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latin typeface="+mn-lt"/>
              </a:rPr>
              <a:t>JM Bishop, et al. </a:t>
            </a:r>
            <a:r>
              <a:rPr lang="en-US" sz="1200" i="1" dirty="0" smtClean="0">
                <a:latin typeface="+mn-lt"/>
              </a:rPr>
              <a:t>AJP Renal </a:t>
            </a:r>
            <a:r>
              <a:rPr lang="en-US" sz="1200" dirty="0" smtClean="0"/>
              <a:t>299:F1067-77, 2010.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264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Conditions where Rhbg and/or Rhcg expression parallels ammonia 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Metabolic acidosis</a:t>
            </a:r>
          </a:p>
          <a:p>
            <a:pPr lvl="1"/>
            <a:r>
              <a:rPr lang="en-US" sz="1700" dirty="0" smtClean="0"/>
              <a:t>Seshadri RM, et al, </a:t>
            </a:r>
            <a:r>
              <a:rPr lang="en-US" sz="1700" i="1" dirty="0" smtClean="0"/>
              <a:t>AJP Renal </a:t>
            </a:r>
            <a:r>
              <a:rPr lang="en-US" sz="1700" dirty="0" smtClean="0"/>
              <a:t>290:  F397-408, 2006.</a:t>
            </a:r>
          </a:p>
          <a:p>
            <a:pPr lvl="1"/>
            <a:r>
              <a:rPr lang="en-US" sz="1700" dirty="0" smtClean="0"/>
              <a:t>Seshadri RM, et al, </a:t>
            </a:r>
            <a:r>
              <a:rPr lang="en-US" sz="1700" i="1" dirty="0" smtClean="0"/>
              <a:t>AJP Renal </a:t>
            </a:r>
            <a:r>
              <a:rPr lang="en-US" sz="1700" dirty="0" smtClean="0"/>
              <a:t>290:  F1443-52, 2006.</a:t>
            </a:r>
          </a:p>
          <a:p>
            <a:pPr lvl="1"/>
            <a:r>
              <a:rPr lang="en-US" sz="1700" dirty="0" smtClean="0"/>
              <a:t>JM Bishop, et al. </a:t>
            </a:r>
            <a:r>
              <a:rPr lang="en-US" sz="1700" i="1" dirty="0" smtClean="0"/>
              <a:t>AJP Renal </a:t>
            </a:r>
            <a:r>
              <a:rPr lang="en-US" sz="1700" dirty="0" smtClean="0"/>
              <a:t>299:F1067-77, 2010.</a:t>
            </a:r>
          </a:p>
          <a:p>
            <a:r>
              <a:rPr lang="en-US" dirty="0" smtClean="0"/>
              <a:t>Reduced renal mass</a:t>
            </a:r>
          </a:p>
          <a:p>
            <a:pPr lvl="1"/>
            <a:r>
              <a:rPr lang="en-US" sz="1700" dirty="0" smtClean="0"/>
              <a:t>HY Kim, et al,  </a:t>
            </a:r>
            <a:r>
              <a:rPr lang="en-US" sz="1700" i="1" dirty="0" smtClean="0"/>
              <a:t>AJP Renal </a:t>
            </a:r>
            <a:r>
              <a:rPr lang="en-US" sz="1700" dirty="0" smtClean="0"/>
              <a:t>293:F1238-F1247, 2007.</a:t>
            </a:r>
          </a:p>
          <a:p>
            <a:r>
              <a:rPr lang="en-US" dirty="0" smtClean="0"/>
              <a:t>Ischemia-reperfusion injury</a:t>
            </a:r>
          </a:p>
          <a:p>
            <a:pPr lvl="1"/>
            <a:r>
              <a:rPr lang="en-US" sz="1700" dirty="0" smtClean="0"/>
              <a:t>KH Han, et al, </a:t>
            </a:r>
            <a:r>
              <a:rPr lang="en-US" sz="1700" i="1" dirty="0" smtClean="0"/>
              <a:t>AJP Renal </a:t>
            </a:r>
            <a:r>
              <a:rPr lang="en-US" sz="1700" dirty="0" smtClean="0"/>
              <a:t>293:F1342-F1354, 2007.</a:t>
            </a:r>
          </a:p>
          <a:p>
            <a:r>
              <a:rPr lang="en-US" dirty="0" smtClean="0"/>
              <a:t>Cyclosporine A-induced renal tubular acidosis</a:t>
            </a:r>
          </a:p>
          <a:p>
            <a:pPr lvl="1"/>
            <a:r>
              <a:rPr lang="en-US" sz="1700" dirty="0" smtClean="0"/>
              <a:t>SW Lim, et al</a:t>
            </a:r>
            <a:r>
              <a:rPr lang="en-US" sz="1700" i="1" dirty="0" smtClean="0"/>
              <a:t>, Nephron Exp Nephrology</a:t>
            </a:r>
            <a:r>
              <a:rPr lang="en-US" sz="1700" dirty="0" smtClean="0"/>
              <a:t>  110:e49-58, 2008.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Hypokalemia</a:t>
            </a:r>
          </a:p>
          <a:p>
            <a:pPr lvl="1"/>
            <a:r>
              <a:rPr lang="en-US" sz="1700" dirty="0" smtClean="0"/>
              <a:t>KH Han, et al,</a:t>
            </a:r>
            <a:r>
              <a:rPr lang="en-US" sz="1700" i="1" dirty="0" smtClean="0"/>
              <a:t> AJP Renal </a:t>
            </a:r>
            <a:r>
              <a:rPr lang="en-US" sz="1700" dirty="0"/>
              <a:t>301:F823-F832, </a:t>
            </a:r>
            <a:r>
              <a:rPr lang="en-US" sz="1700" dirty="0" smtClean="0"/>
              <a:t>2011</a:t>
            </a:r>
          </a:p>
          <a:p>
            <a:r>
              <a:rPr lang="en-US" dirty="0" smtClean="0"/>
              <a:t>Adaptive response to deletion of other acid-base transporters</a:t>
            </a:r>
          </a:p>
          <a:p>
            <a:pPr lvl="1"/>
            <a:r>
              <a:rPr lang="en-US" sz="1700" dirty="0" smtClean="0"/>
              <a:t>Pendrin</a:t>
            </a:r>
          </a:p>
          <a:p>
            <a:pPr lvl="2"/>
            <a:r>
              <a:rPr lang="en-US" sz="1300" dirty="0" smtClean="0"/>
              <a:t>Kim YH, et al, </a:t>
            </a:r>
            <a:r>
              <a:rPr lang="en-US" sz="1300" i="1" dirty="0" smtClean="0"/>
              <a:t>AJP Renal </a:t>
            </a:r>
            <a:r>
              <a:rPr lang="en-US" sz="1300" dirty="0" smtClean="0"/>
              <a:t>289:F1262-F1272, 2005.</a:t>
            </a:r>
          </a:p>
          <a:p>
            <a:pPr lvl="1"/>
            <a:r>
              <a:rPr lang="en-US" sz="1700" dirty="0" smtClean="0"/>
              <a:t>Collecting duct Rhcg</a:t>
            </a:r>
          </a:p>
          <a:p>
            <a:pPr lvl="2"/>
            <a:r>
              <a:rPr lang="en-US" sz="1300" dirty="0" smtClean="0"/>
              <a:t>HW Lee, et al, </a:t>
            </a:r>
            <a:r>
              <a:rPr lang="en-US" sz="1300" i="1" dirty="0" smtClean="0"/>
              <a:t>AJP Renal </a:t>
            </a:r>
            <a:r>
              <a:rPr lang="en-US" sz="1300" dirty="0" smtClean="0"/>
              <a:t>296:F1364-F1375, 2009.</a:t>
            </a:r>
          </a:p>
          <a:p>
            <a:pPr lvl="1"/>
            <a:r>
              <a:rPr lang="en-US" sz="1700" dirty="0" smtClean="0"/>
              <a:t>Intercalated cell-specific Rhcg </a:t>
            </a:r>
          </a:p>
          <a:p>
            <a:pPr lvl="2"/>
            <a:r>
              <a:rPr lang="en-US" sz="1300" dirty="0" smtClean="0"/>
              <a:t>HW Lee, et al, </a:t>
            </a:r>
            <a:r>
              <a:rPr lang="en-US" sz="1300" i="1" dirty="0" smtClean="0"/>
              <a:t>AJP Renal  </a:t>
            </a:r>
            <a:r>
              <a:rPr lang="en-US" sz="1300" dirty="0" smtClean="0"/>
              <a:t>299:F369-F379, 2010.</a:t>
            </a:r>
          </a:p>
          <a:p>
            <a:pPr lvl="1"/>
            <a:r>
              <a:rPr lang="en-US" sz="1700" dirty="0" smtClean="0"/>
              <a:t>Intercalated cell-specific Rhbg </a:t>
            </a:r>
          </a:p>
          <a:p>
            <a:pPr lvl="2"/>
            <a:r>
              <a:rPr lang="en-US" sz="1300" dirty="0" smtClean="0"/>
              <a:t>JM Bishop, et al, </a:t>
            </a:r>
            <a:r>
              <a:rPr lang="en-US" sz="1300" i="1" dirty="0" smtClean="0"/>
              <a:t>AJP Renal </a:t>
            </a:r>
            <a:r>
              <a:rPr lang="en-US" sz="1300" dirty="0" smtClean="0"/>
              <a:t>299:F1065-F1077, 2010.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84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studies assessing the role of Rh glycoproteins in NH₃ gas transport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2311400" y="2648856"/>
            <a:ext cx="2514600" cy="838200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</a:rPr>
              <a:t>Rh glycoproteins are 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effectLst/>
              </a:rPr>
              <a:t>present specifically in cells that transport NH₃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394200" y="3991428"/>
            <a:ext cx="2514600" cy="838200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</a:rPr>
              <a:t>Rh glycoprotein 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effectLst/>
              </a:rPr>
              <a:t>expression parallels NH₃ gas transport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6477000" y="5334000"/>
            <a:ext cx="2514600" cy="838200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Does Rh glycoprotein inhibition 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alter NH₃ gas transport?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  <p:cxnSp>
        <p:nvCxnSpPr>
          <p:cNvPr id="8" name="Curved Connector 7"/>
          <p:cNvCxnSpPr>
            <a:stCxn id="4" idx="2"/>
            <a:endCxn id="5" idx="0"/>
          </p:cNvCxnSpPr>
          <p:nvPr/>
        </p:nvCxnSpPr>
        <p:spPr bwMode="auto">
          <a:xfrm rot="16200000" flipH="1">
            <a:off x="4357914" y="2697842"/>
            <a:ext cx="504372" cy="2082800"/>
          </a:xfrm>
          <a:prstGeom prst="curvedConnector3">
            <a:avLst>
              <a:gd name="adj1" fmla="val 5000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9" name="Curved Connector 8"/>
          <p:cNvCxnSpPr>
            <a:stCxn id="5" idx="2"/>
            <a:endCxn id="6" idx="0"/>
          </p:cNvCxnSpPr>
          <p:nvPr/>
        </p:nvCxnSpPr>
        <p:spPr bwMode="auto">
          <a:xfrm rot="16200000" flipH="1">
            <a:off x="6440714" y="4040414"/>
            <a:ext cx="504372" cy="2082800"/>
          </a:xfrm>
          <a:prstGeom prst="curvedConnector3">
            <a:avLst/>
          </a:pr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0" name="Rounded Rectangle 9"/>
          <p:cNvSpPr/>
          <p:nvPr/>
        </p:nvSpPr>
        <p:spPr bwMode="auto">
          <a:xfrm>
            <a:off x="228600" y="1306284"/>
            <a:ext cx="2514600" cy="838200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Renal collecting duct NH₃ transport is both diffusive and saturable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11" name="Curved Connector 10"/>
          <p:cNvCxnSpPr>
            <a:stCxn id="10" idx="2"/>
            <a:endCxn id="4" idx="0"/>
          </p:cNvCxnSpPr>
          <p:nvPr/>
        </p:nvCxnSpPr>
        <p:spPr bwMode="auto">
          <a:xfrm rot="16200000" flipH="1">
            <a:off x="2275114" y="1355270"/>
            <a:ext cx="504372" cy="2082800"/>
          </a:xfrm>
          <a:prstGeom prst="curvedConnector3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86157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Collecting duct-specific Rhcg deletion</a:t>
            </a:r>
            <a:endParaRPr lang="en-US" dirty="0"/>
          </a:p>
        </p:txBody>
      </p:sp>
      <p:pic>
        <p:nvPicPr>
          <p:cNvPr id="6" name="Content Placeholder 5" descr="Figure 3 - Rhcg immunolabel in Cre pos and neg mice - normal diet.ti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400" y="1143000"/>
            <a:ext cx="6954280" cy="5029200"/>
          </a:xfrm>
        </p:spPr>
      </p:pic>
      <p:sp>
        <p:nvSpPr>
          <p:cNvPr id="5" name="TextBox 4"/>
          <p:cNvSpPr txBox="1"/>
          <p:nvPr/>
        </p:nvSpPr>
        <p:spPr>
          <a:xfrm>
            <a:off x="6123822" y="6519446"/>
            <a:ext cx="3020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 smtClean="0">
                <a:latin typeface="+mn-lt"/>
              </a:rPr>
              <a:t>HW Lee, et al, </a:t>
            </a:r>
            <a:r>
              <a:rPr lang="fr-FR" sz="1200" i="1" dirty="0" smtClean="0">
                <a:latin typeface="+mn-lt"/>
              </a:rPr>
              <a:t>AJP Renal </a:t>
            </a:r>
            <a:r>
              <a:rPr lang="fr-FR" sz="1200" dirty="0" smtClean="0">
                <a:latin typeface="+mn-lt"/>
              </a:rPr>
              <a:t>296:F1364-75, 2009.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255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 descr="C:\Users\weineid\Desktop\2010-07-27 16.21.16.jpg"/>
          <p:cNvPicPr>
            <a:picLocks noChangeAspect="1" noChangeArrowheads="1"/>
          </p:cNvPicPr>
          <p:nvPr/>
        </p:nvPicPr>
        <p:blipFill rotWithShape="1">
          <a:blip r:embed="rId3" cstate="print"/>
          <a:srcRect l="4735" t="10170" r="3750" b="13640"/>
          <a:stretch/>
        </p:blipFill>
        <p:spPr bwMode="auto">
          <a:xfrm>
            <a:off x="5099781" y="3810000"/>
            <a:ext cx="4044219" cy="2514600"/>
          </a:xfrm>
          <a:prstGeom prst="rect">
            <a:avLst/>
          </a:prstGeom>
          <a:noFill/>
        </p:spPr>
      </p:pic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Thanks … </a:t>
            </a:r>
            <a:endParaRPr lang="en-US" dirty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8601" y="1143000"/>
            <a:ext cx="2895600" cy="495604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1500" dirty="0" smtClean="0"/>
              <a:t>Jill W. Verlander, D.V.M.</a:t>
            </a:r>
          </a:p>
          <a:p>
            <a:pPr>
              <a:buNone/>
            </a:pPr>
            <a:r>
              <a:rPr lang="en-US" sz="1500" dirty="0" smtClean="0"/>
              <a:t>Mary E. Handlogten, M.Sc.</a:t>
            </a:r>
          </a:p>
          <a:p>
            <a:pPr>
              <a:buNone/>
            </a:pPr>
            <a:r>
              <a:rPr lang="en-US" sz="1500" dirty="0" smtClean="0"/>
              <a:t>Hyun-Wook Lee, Ph.D.</a:t>
            </a:r>
          </a:p>
          <a:p>
            <a:pPr>
              <a:buNone/>
            </a:pPr>
            <a:endParaRPr lang="en-US" sz="1500" dirty="0" smtClean="0"/>
          </a:p>
          <a:p>
            <a:pPr>
              <a:buNone/>
            </a:pPr>
            <a:r>
              <a:rPr lang="en-US" sz="1500" dirty="0"/>
              <a:t>Jesse Bishop, B.Sc.</a:t>
            </a:r>
          </a:p>
          <a:p>
            <a:pPr>
              <a:buNone/>
            </a:pPr>
            <a:r>
              <a:rPr lang="en-US" sz="1500" dirty="0" smtClean="0"/>
              <a:t>Melanie N. Cash, B.Sc.</a:t>
            </a:r>
          </a:p>
          <a:p>
            <a:pPr>
              <a:buNone/>
            </a:pPr>
            <a:r>
              <a:rPr lang="en-US" sz="1500" dirty="0" smtClean="0"/>
              <a:t>Amy E. Frank, B.Sc.</a:t>
            </a:r>
          </a:p>
          <a:p>
            <a:pPr>
              <a:buNone/>
            </a:pPr>
            <a:r>
              <a:rPr lang="en-US" sz="1500" dirty="0" err="1" smtClean="0"/>
              <a:t>Hui</a:t>
            </a:r>
            <a:r>
              <a:rPr lang="en-US" sz="1500" dirty="0" smtClean="0"/>
              <a:t> </a:t>
            </a:r>
            <a:r>
              <a:rPr lang="en-US" sz="1500" dirty="0" err="1" smtClean="0"/>
              <a:t>Guo</a:t>
            </a:r>
            <a:r>
              <a:rPr lang="en-US" sz="1500" dirty="0" smtClean="0"/>
              <a:t>, Ph.D.</a:t>
            </a:r>
          </a:p>
          <a:p>
            <a:pPr>
              <a:buNone/>
            </a:pPr>
            <a:r>
              <a:rPr lang="en-US" sz="1500" dirty="0" err="1" smtClean="0"/>
              <a:t>Seong-Pyo</a:t>
            </a:r>
            <a:r>
              <a:rPr lang="en-US" sz="1500" dirty="0" smtClean="0"/>
              <a:t> Hong, M.D., Ph.D.</a:t>
            </a:r>
          </a:p>
          <a:p>
            <a:pPr>
              <a:buNone/>
            </a:pPr>
            <a:r>
              <a:rPr lang="en-US" sz="1500" dirty="0" smtClean="0"/>
              <a:t>George </a:t>
            </a:r>
            <a:r>
              <a:rPr lang="en-US" sz="1500" dirty="0" err="1" smtClean="0"/>
              <a:t>Kasnic</a:t>
            </a:r>
            <a:r>
              <a:rPr lang="en-US" sz="1500" dirty="0" smtClean="0"/>
              <a:t>, B.S.</a:t>
            </a:r>
          </a:p>
          <a:p>
            <a:pPr>
              <a:buNone/>
            </a:pPr>
            <a:r>
              <a:rPr lang="en-US" sz="1500" dirty="0" smtClean="0"/>
              <a:t>Hye-Young Kim, M.D., Ph.D.</a:t>
            </a:r>
          </a:p>
          <a:p>
            <a:pPr>
              <a:buNone/>
            </a:pPr>
            <a:r>
              <a:rPr lang="en-US" sz="1500" dirty="0" smtClean="0"/>
              <a:t>Sharon W. Matthews, Ph.D.</a:t>
            </a:r>
          </a:p>
          <a:p>
            <a:pPr>
              <a:buNone/>
            </a:pPr>
            <a:r>
              <a:rPr lang="en-US" sz="1500" dirty="0" smtClean="0"/>
              <a:t>Kavya </a:t>
            </a:r>
            <a:r>
              <a:rPr lang="en-US" sz="1500" dirty="0" err="1" smtClean="0"/>
              <a:t>Mekala</a:t>
            </a:r>
            <a:r>
              <a:rPr lang="en-US" sz="1500" dirty="0" smtClean="0"/>
              <a:t>, M.D.</a:t>
            </a:r>
          </a:p>
          <a:p>
            <a:pPr>
              <a:buNone/>
            </a:pPr>
            <a:r>
              <a:rPr lang="en-US" sz="1500" dirty="0" err="1" smtClean="0"/>
              <a:t>Manisa</a:t>
            </a:r>
            <a:r>
              <a:rPr lang="en-US" sz="1500" dirty="0" smtClean="0"/>
              <a:t> </a:t>
            </a:r>
            <a:r>
              <a:rPr lang="en-US" sz="1500" dirty="0" err="1" smtClean="0"/>
              <a:t>Sahni</a:t>
            </a:r>
            <a:r>
              <a:rPr lang="en-US" sz="1500" dirty="0" smtClean="0"/>
              <a:t>, M.D.</a:t>
            </a:r>
          </a:p>
          <a:p>
            <a:pPr>
              <a:buNone/>
            </a:pPr>
            <a:r>
              <a:rPr lang="en-US" sz="1500" dirty="0" smtClean="0"/>
              <a:t>Sriram Seshadri, M.D.</a:t>
            </a:r>
          </a:p>
          <a:p>
            <a:pPr>
              <a:buNone/>
            </a:pPr>
            <a:r>
              <a:rPr lang="en-US" sz="1500" dirty="0" smtClean="0"/>
              <a:t>Marshall E. </a:t>
            </a:r>
            <a:r>
              <a:rPr lang="en-US" sz="1500" dirty="0" err="1" smtClean="0"/>
              <a:t>Steinbaum</a:t>
            </a:r>
            <a:r>
              <a:rPr lang="en-US" sz="1500" dirty="0" smtClean="0"/>
              <a:t>, B.Sc.</a:t>
            </a:r>
          </a:p>
          <a:p>
            <a:pPr>
              <a:buNone/>
            </a:pPr>
            <a:r>
              <a:rPr lang="en-US" sz="1500" dirty="0" smtClean="0"/>
              <a:t>Arthur J. Weiner</a:t>
            </a:r>
          </a:p>
          <a:p>
            <a:pPr>
              <a:buNone/>
            </a:pPr>
            <a:r>
              <a:rPr lang="en-US" sz="1500" dirty="0" smtClean="0"/>
              <a:t>Florence Whitehill, B.A.</a:t>
            </a:r>
          </a:p>
          <a:p>
            <a:pPr>
              <a:buNone/>
            </a:pPr>
            <a:r>
              <a:rPr lang="en-US" sz="1500" dirty="0" smtClean="0"/>
              <a:t>Li Zhang, M.D.</a:t>
            </a:r>
          </a:p>
          <a:p>
            <a:endParaRPr lang="en-US" sz="1500" dirty="0" smtClean="0"/>
          </a:p>
          <a:p>
            <a:endParaRPr lang="en-US" sz="1500" dirty="0" smtClean="0"/>
          </a:p>
          <a:p>
            <a:endParaRPr lang="en-US" sz="1500" dirty="0" smtClean="0"/>
          </a:p>
        </p:txBody>
      </p:sp>
      <p:sp>
        <p:nvSpPr>
          <p:cNvPr id="9933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2743201" y="1143000"/>
            <a:ext cx="3124200" cy="495604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1500" dirty="0" smtClean="0"/>
              <a:t>Cre-LoxP studies</a:t>
            </a:r>
          </a:p>
          <a:p>
            <a:pPr lvl="1">
              <a:buNone/>
            </a:pPr>
            <a:r>
              <a:rPr lang="en-US" sz="1500" dirty="0" smtClean="0"/>
              <a:t>Donald Kohan, M.D.,  Ph.D.</a:t>
            </a:r>
          </a:p>
          <a:p>
            <a:pPr lvl="1">
              <a:buNone/>
            </a:pPr>
            <a:r>
              <a:rPr lang="en-US" sz="1500" dirty="0" smtClean="0"/>
              <a:t>Peter Igarashi, M.D.</a:t>
            </a:r>
          </a:p>
          <a:p>
            <a:pPr lvl="1">
              <a:buNone/>
            </a:pPr>
            <a:r>
              <a:rPr lang="en-US" sz="1500" dirty="0" smtClean="0"/>
              <a:t>Raoul Nelson, M.D., Ph.D.</a:t>
            </a:r>
          </a:p>
          <a:p>
            <a:pPr lvl="1">
              <a:buNone/>
            </a:pPr>
            <a:r>
              <a:rPr lang="en-US" sz="1500" dirty="0" smtClean="0"/>
              <a:t>Lance Miller, Ph.D.</a:t>
            </a:r>
          </a:p>
          <a:p>
            <a:pPr>
              <a:buNone/>
            </a:pPr>
            <a:r>
              <a:rPr lang="en-US" sz="1500" dirty="0" smtClean="0"/>
              <a:t>University of Florida Collaborators</a:t>
            </a:r>
          </a:p>
          <a:p>
            <a:pPr lvl="1">
              <a:buNone/>
            </a:pPr>
            <a:r>
              <a:rPr lang="en-US" sz="1500" dirty="0" smtClean="0"/>
              <a:t>Bill Clapp, M.D.</a:t>
            </a:r>
          </a:p>
          <a:p>
            <a:pPr lvl="1">
              <a:buNone/>
            </a:pPr>
            <a:r>
              <a:rPr lang="en-US" sz="1500" dirty="0" smtClean="0"/>
              <a:t>Byron Croker, M.D., Ph.D.</a:t>
            </a:r>
          </a:p>
          <a:p>
            <a:pPr lvl="1">
              <a:buNone/>
            </a:pPr>
            <a:r>
              <a:rPr lang="en-US" sz="1500" dirty="0" smtClean="0"/>
              <a:t>Kirsten M. Madsen, M.D.</a:t>
            </a:r>
          </a:p>
          <a:p>
            <a:pPr lvl="1">
              <a:buNone/>
            </a:pPr>
            <a:r>
              <a:rPr lang="en-US" sz="1500" dirty="0" smtClean="0"/>
              <a:t>R. Tyler Miller, M.D.</a:t>
            </a:r>
          </a:p>
          <a:p>
            <a:pPr>
              <a:buNone/>
            </a:pPr>
            <a:r>
              <a:rPr lang="en-US" sz="1500" dirty="0" smtClean="0"/>
              <a:t>Clinical fellows:</a:t>
            </a:r>
          </a:p>
          <a:p>
            <a:pPr lvl="1">
              <a:buNone/>
            </a:pPr>
            <a:r>
              <a:rPr lang="en-US" sz="1500" dirty="0" smtClean="0"/>
              <a:t>Allen Vander, M.D.</a:t>
            </a:r>
          </a:p>
          <a:p>
            <a:pPr lvl="1">
              <a:buNone/>
            </a:pPr>
            <a:r>
              <a:rPr lang="en-US" sz="1500" dirty="0" smtClean="0"/>
              <a:t>Tom </a:t>
            </a:r>
            <a:r>
              <a:rPr lang="en-US" sz="1500" dirty="0" err="1" smtClean="0"/>
              <a:t>DelGiorno</a:t>
            </a:r>
            <a:r>
              <a:rPr lang="en-US" sz="1500" dirty="0" smtClean="0"/>
              <a:t>, M.D.</a:t>
            </a:r>
          </a:p>
          <a:p>
            <a:pPr lvl="1">
              <a:buNone/>
            </a:pPr>
            <a:r>
              <a:rPr lang="en-US" sz="1500" dirty="0" smtClean="0"/>
              <a:t>Kevin Schroeder, M.D.</a:t>
            </a:r>
          </a:p>
          <a:p>
            <a:pPr lvl="1">
              <a:buNone/>
            </a:pPr>
            <a:r>
              <a:rPr lang="en-US" sz="1500" dirty="0" smtClean="0"/>
              <a:t>Ian Steele, M.D.</a:t>
            </a:r>
          </a:p>
          <a:p>
            <a:pPr lvl="1">
              <a:buNone/>
            </a:pPr>
            <a:r>
              <a:rPr lang="en-US" sz="1500" dirty="0" smtClean="0"/>
              <a:t>Dietrich Werner, M.D.</a:t>
            </a:r>
          </a:p>
          <a:p>
            <a:pPr>
              <a:buNone/>
            </a:pPr>
            <a:r>
              <a:rPr lang="en-US" sz="1500" dirty="0" smtClean="0"/>
              <a:t>New Zealand </a:t>
            </a:r>
          </a:p>
          <a:p>
            <a:pPr lvl="1">
              <a:buNone/>
            </a:pPr>
            <a:r>
              <a:rPr lang="en-US" sz="1500" dirty="0" smtClean="0"/>
              <a:t>Rob Walker, M.D.</a:t>
            </a:r>
          </a:p>
          <a:p>
            <a:pPr lvl="1">
              <a:buNone/>
            </a:pPr>
            <a:r>
              <a:rPr lang="en-US" sz="1500" dirty="0" smtClean="0"/>
              <a:t>Jennifer Bedford, Ph.D.</a:t>
            </a:r>
          </a:p>
          <a:p>
            <a:pPr lvl="1">
              <a:buNone/>
            </a:pPr>
            <a:r>
              <a:rPr lang="en-US" sz="1500" dirty="0" smtClean="0"/>
              <a:t>John Leader, Ph.D.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6400800"/>
            <a:ext cx="7620000" cy="457200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r"/>
            <a:r>
              <a:rPr lang="en-US" sz="1100" dirty="0" smtClean="0"/>
              <a:t>Funding support:  NIH (DK045788, NS047624), Department of Veterans Affairs, American Heart Association, International Society of Nephrology, Korea Science and </a:t>
            </a:r>
            <a:r>
              <a:rPr lang="en-US" sz="1100" smtClean="0"/>
              <a:t>Engineering Foundation, </a:t>
            </a:r>
            <a:r>
              <a:rPr lang="en-US" sz="1100" dirty="0" smtClean="0"/>
              <a:t>Gatorade Research Foundation and NF/SGVHS Research Service</a:t>
            </a:r>
            <a:endParaRPr lang="en-US" sz="1100" dirty="0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5867400" y="1143000"/>
            <a:ext cx="3276600" cy="4956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tabLst/>
              <a:defRPr/>
            </a:pP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Ewha Womans University, Seoul, Korea</a:t>
            </a:r>
          </a:p>
          <a:p>
            <a:pPr marL="685800" marR="0" lvl="1" indent="-333375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Pct val="65000"/>
              <a:tabLst/>
              <a:defRPr/>
            </a:pP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Ki-Hwan Han, M.D., Ph.D.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tabLst/>
              <a:defRPr/>
            </a:pP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University of Pennsylvania</a:t>
            </a:r>
          </a:p>
          <a:p>
            <a:pPr marL="685800" marR="0" lvl="1" indent="-333375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Pct val="65000"/>
              <a:tabLst/>
              <a:defRPr/>
            </a:pP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Connie M. Westhoff, Ph.D.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0000"/>
              <a:tabLst/>
              <a:defRPr/>
            </a:pP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Emory University</a:t>
            </a:r>
          </a:p>
          <a:p>
            <a:pPr marL="685800" marR="0" lvl="1" indent="-333375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Pct val="65000"/>
              <a:tabLst/>
              <a:defRPr/>
            </a:pP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Young-</a:t>
            </a:r>
            <a:r>
              <a:rPr kumimoji="0" lang="en-US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Hee</a:t>
            </a: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Kim, M.D.</a:t>
            </a:r>
          </a:p>
          <a:p>
            <a:pPr marL="685800" marR="0" lvl="1" indent="-333375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Pct val="65000"/>
              <a:tabLst/>
              <a:defRPr/>
            </a:pP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Janet Klein, Ph.D.</a:t>
            </a:r>
          </a:p>
          <a:p>
            <a:pPr marL="685800" marR="0" lvl="1" indent="-333375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Pct val="65000"/>
              <a:tabLst/>
              <a:defRPr/>
            </a:pP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Shelley Kozlowski</a:t>
            </a:r>
          </a:p>
          <a:p>
            <a:pPr marL="685800" marR="0" lvl="1" indent="-333375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Pct val="65000"/>
              <a:tabLst/>
              <a:defRPr/>
            </a:pP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Jeff Sands, M.D.</a:t>
            </a:r>
          </a:p>
          <a:p>
            <a:pPr marL="685800" marR="0" lvl="1" indent="-333375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Pct val="65000"/>
              <a:tabLst/>
              <a:defRPr/>
            </a:pPr>
            <a:r>
              <a:rPr kumimoji="0" lang="en-US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Tekla</a:t>
            </a: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Smith</a:t>
            </a:r>
          </a:p>
        </p:txBody>
      </p:sp>
    </p:spTree>
    <p:extLst>
      <p:ext uri="{BB962C8B-B14F-4D97-AF65-F5344CB8AC3E}">
        <p14:creationId xmlns:p14="http://schemas.microsoft.com/office/powerpoint/2010/main" val="346124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Collecting duct-specific Rhcg deletion - basal effects</a:t>
            </a:r>
            <a:endParaRPr lang="en-US" dirty="0"/>
          </a:p>
        </p:txBody>
      </p:sp>
      <p:graphicFrame>
        <p:nvGraphicFramePr>
          <p:cNvPr id="8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38029955"/>
              </p:ext>
            </p:extLst>
          </p:nvPr>
        </p:nvGraphicFramePr>
        <p:xfrm>
          <a:off x="762000" y="1298575"/>
          <a:ext cx="4035425" cy="4956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5319702"/>
              </p:ext>
            </p:extLst>
          </p:nvPr>
        </p:nvGraphicFramePr>
        <p:xfrm>
          <a:off x="4949825" y="1298575"/>
          <a:ext cx="4037013" cy="4956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123822" y="6519446"/>
            <a:ext cx="3020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 smtClean="0">
                <a:latin typeface="+mn-lt"/>
              </a:rPr>
              <a:t>HW Lee, et al, </a:t>
            </a:r>
            <a:r>
              <a:rPr lang="fr-FR" sz="1200" i="1" dirty="0" smtClean="0">
                <a:latin typeface="+mn-lt"/>
              </a:rPr>
              <a:t>AJP Renal </a:t>
            </a:r>
            <a:r>
              <a:rPr lang="fr-FR" sz="1200" dirty="0" smtClean="0">
                <a:latin typeface="+mn-lt"/>
              </a:rPr>
              <a:t>296:F1364-75, 2009.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260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Collecting duct-specific Rhcg deletion - acid loading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23822" y="6519446"/>
            <a:ext cx="3020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 smtClean="0">
                <a:latin typeface="+mn-lt"/>
              </a:rPr>
              <a:t>HW Lee, et al, </a:t>
            </a:r>
            <a:r>
              <a:rPr lang="fr-FR" sz="1200" i="1" dirty="0" smtClean="0">
                <a:latin typeface="+mn-lt"/>
              </a:rPr>
              <a:t>AJP Renal </a:t>
            </a:r>
            <a:r>
              <a:rPr lang="fr-FR" sz="1200" dirty="0" smtClean="0">
                <a:latin typeface="+mn-lt"/>
              </a:rPr>
              <a:t>296:F1364-75, 2009.</a:t>
            </a:r>
            <a:endParaRPr lang="en-US" sz="1200" dirty="0">
              <a:latin typeface="+mn-l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Traditional</a:t>
            </a:r>
          </a:p>
          <a:p>
            <a:pPr lvl="1"/>
            <a:r>
              <a:rPr lang="en-US" dirty="0" smtClean="0"/>
              <a:t>Add NH</a:t>
            </a:r>
            <a:r>
              <a:rPr lang="en-US" dirty="0" smtClean="0">
                <a:latin typeface="Calibri"/>
                <a:cs typeface="Calibri"/>
              </a:rPr>
              <a:t>₄Cl to drinking water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Not well tolerated</a:t>
            </a:r>
          </a:p>
          <a:p>
            <a:pPr lvl="2"/>
            <a:r>
              <a:rPr lang="en-US" dirty="0" smtClean="0">
                <a:latin typeface="Calibri"/>
                <a:cs typeface="Calibri"/>
              </a:rPr>
              <a:t>Add glucose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Hard to quantify</a:t>
            </a:r>
          </a:p>
          <a:p>
            <a:r>
              <a:rPr lang="en-US" dirty="0" smtClean="0">
                <a:latin typeface="Calibri"/>
                <a:cs typeface="Calibri"/>
              </a:rPr>
              <a:t>“New”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Add HCl directly to food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Use powdered food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Easily quantified</a:t>
            </a:r>
          </a:p>
        </p:txBody>
      </p:sp>
      <p:graphicFrame>
        <p:nvGraphicFramePr>
          <p:cNvPr id="9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4949825" y="1298575"/>
          <a:ext cx="4037013" cy="4956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1772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Collecting duct-specific Rhcg deletion - acid loading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371600" y="1600200"/>
          <a:ext cx="6019800" cy="4459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05600" y="4800600"/>
            <a:ext cx="2053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Ammonia excretion different, </a:t>
            </a:r>
          </a:p>
          <a:p>
            <a:r>
              <a:rPr lang="en-US" sz="1200" dirty="0" smtClean="0">
                <a:latin typeface="+mn-lt"/>
              </a:rPr>
              <a:t>P&lt;0.05, at each day</a:t>
            </a:r>
            <a:endParaRPr lang="en-US" sz="12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1371600"/>
            <a:ext cx="1938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Normal expression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(Cre-negative)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82815" y="4191000"/>
            <a:ext cx="2411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Collecting duct deletion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(Cre-positive)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23822" y="6519446"/>
            <a:ext cx="3020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 smtClean="0">
                <a:latin typeface="+mn-lt"/>
              </a:rPr>
              <a:t>HW Lee, et al, </a:t>
            </a:r>
            <a:r>
              <a:rPr lang="fr-FR" sz="1200" i="1" dirty="0" smtClean="0">
                <a:latin typeface="+mn-lt"/>
              </a:rPr>
              <a:t>AJP Renal </a:t>
            </a:r>
            <a:r>
              <a:rPr lang="fr-FR" sz="1200" dirty="0" smtClean="0">
                <a:latin typeface="+mn-lt"/>
              </a:rPr>
              <a:t>296:F1364-75, 2009.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90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 animBg="0"/>
        </p:bldSub>
      </p:bldGraphic>
      <p:bldP spid="6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Development of intercalated cell-specific Rhbg knock-out mouse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0" y="6477000"/>
            <a:ext cx="457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latin typeface="+mn-lt"/>
              </a:rPr>
              <a:t>JM Bishop, et al. </a:t>
            </a:r>
            <a:r>
              <a:rPr lang="en-US" sz="1200" i="1" dirty="0" smtClean="0">
                <a:latin typeface="+mn-lt"/>
              </a:rPr>
              <a:t>AJP Renal </a:t>
            </a:r>
            <a:r>
              <a:rPr lang="en-US" sz="1200" dirty="0" smtClean="0">
                <a:latin typeface="+mn-lt"/>
              </a:rPr>
              <a:t>299: F1065-77, 2010.</a:t>
            </a:r>
            <a:endParaRPr lang="en-US" sz="1200" dirty="0">
              <a:latin typeface="+mn-lt"/>
            </a:endParaRPr>
          </a:p>
        </p:txBody>
      </p:sp>
      <p:pic>
        <p:nvPicPr>
          <p:cNvPr id="12" name="Picture 2" descr="C:\Users\weineid\Documents\My Talks\Ammonia\ASN Talk figures\IC-Rhbg-KO.t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3686" y="1295400"/>
            <a:ext cx="3921466" cy="495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35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Effect of intercalated cell-specific Rhbg deletion on response to metabolic acidosis </a:t>
            </a:r>
            <a:endParaRPr lang="en-US" dirty="0"/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sz="half" idx="2"/>
          </p:nvPr>
        </p:nvGraphicFramePr>
        <p:xfrm>
          <a:off x="4949825" y="1298575"/>
          <a:ext cx="4037013" cy="4956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4572000" y="6477000"/>
            <a:ext cx="457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latin typeface="+mn-lt"/>
              </a:rPr>
              <a:t>JM Bishop, et al. </a:t>
            </a:r>
            <a:r>
              <a:rPr lang="en-US" sz="1200" i="1" dirty="0" smtClean="0">
                <a:latin typeface="+mn-lt"/>
              </a:rPr>
              <a:t>AJP Renal </a:t>
            </a:r>
            <a:r>
              <a:rPr lang="en-US" sz="1200" dirty="0" smtClean="0">
                <a:latin typeface="+mn-lt"/>
              </a:rPr>
              <a:t>299: F1065-77, 2010.</a:t>
            </a:r>
            <a:endParaRPr lang="en-US" sz="1200" dirty="0">
              <a:latin typeface="+mn-lt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7086600" y="1676400"/>
            <a:ext cx="976034" cy="380985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smtClean="0">
                <a:solidFill>
                  <a:schemeClr val="accent1"/>
                </a:solidFill>
              </a:rPr>
              <a:t>Control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7010400" y="3505200"/>
            <a:ext cx="1419684" cy="400110"/>
          </a:xfrm>
          <a:prstGeom prst="rect">
            <a:avLst/>
          </a:prstGeom>
        </p:spPr>
        <p:txBody>
          <a:bodyPr wrap="none" rtlCol="0" anchor="ctr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smtClean="0">
                <a:solidFill>
                  <a:srgbClr val="FFFF00"/>
                </a:solidFill>
              </a:rPr>
              <a:t>IC-Rhbg-KO 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9400" y="4572000"/>
            <a:ext cx="1412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 &lt; 0.05 days 2-4</a:t>
            </a:r>
            <a:endParaRPr lang="en-US" sz="1400" dirty="0"/>
          </a:p>
        </p:txBody>
      </p:sp>
      <p:pic>
        <p:nvPicPr>
          <p:cNvPr id="270338" name="Picture 2" descr="C:\Users\weineid\Documents\My Talks\Ammonia\ASN Talk figures\IC-Rhbg-KO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219200"/>
            <a:ext cx="3983014" cy="502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194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Chart bld="series"/>
        </p:bldSub>
      </p:bldGraphic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Another Rhbg gene deletion study</a:t>
            </a:r>
            <a:endParaRPr lang="en-US" dirty="0"/>
          </a:p>
        </p:txBody>
      </p:sp>
      <p:pic>
        <p:nvPicPr>
          <p:cNvPr id="13" name="Content Placeholder 12" descr="Rhbg knockouts - step 1a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81000"/>
            <a:ext cx="5852160" cy="5156591"/>
          </a:xfrm>
        </p:spPr>
      </p:pic>
    </p:spTree>
    <p:extLst>
      <p:ext uri="{BB962C8B-B14F-4D97-AF65-F5344CB8AC3E}">
        <p14:creationId xmlns:p14="http://schemas.microsoft.com/office/powerpoint/2010/main" val="400248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Comparison of the two Rhbg gene deletion studies</a:t>
            </a:r>
            <a:endParaRPr lang="en-US" dirty="0"/>
          </a:p>
        </p:txBody>
      </p:sp>
      <p:pic>
        <p:nvPicPr>
          <p:cNvPr id="7" name="Picture 6" descr="Rhbg knockout - both models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8800" y="1280160"/>
            <a:ext cx="5707585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1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Does the role of Rhbg and Rhcg differ in different conditions?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Hypokalemia </a:t>
            </a:r>
          </a:p>
          <a:p>
            <a:pPr lvl="1"/>
            <a:r>
              <a:rPr lang="en-US" dirty="0" smtClean="0"/>
              <a:t>Increased urinary ammonia excretion</a:t>
            </a:r>
          </a:p>
          <a:p>
            <a:pPr lvl="1"/>
            <a:r>
              <a:rPr lang="en-US" dirty="0" smtClean="0"/>
              <a:t>Urine alkalinization</a:t>
            </a:r>
          </a:p>
          <a:p>
            <a:pPr lvl="2"/>
            <a:r>
              <a:rPr lang="en-US" dirty="0" smtClean="0"/>
              <a:t>Increased urine acidification cannot be the primary driving force</a:t>
            </a:r>
          </a:p>
          <a:p>
            <a:pPr lvl="1"/>
            <a:r>
              <a:rPr lang="en-US" dirty="0" smtClean="0"/>
              <a:t>Development of metabolic alkalosis </a:t>
            </a:r>
          </a:p>
        </p:txBody>
      </p:sp>
    </p:spTree>
    <p:extLst>
      <p:ext uri="{BB962C8B-B14F-4D97-AF65-F5344CB8AC3E}">
        <p14:creationId xmlns:p14="http://schemas.microsoft.com/office/powerpoint/2010/main" val="398813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Effect of K</a:t>
            </a:r>
            <a:r>
              <a:rPr lang="en-US" dirty="0" smtClean="0">
                <a:latin typeface="Calibri"/>
                <a:cs typeface="Calibri"/>
              </a:rPr>
              <a:t>⁺-free diet on mouse urinary electrolytes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94298"/>
            <a:ext cx="8224838" cy="2955203"/>
          </a:xfrm>
        </p:spPr>
      </p:pic>
      <p:sp>
        <p:nvSpPr>
          <p:cNvPr id="5" name="TextBox 4"/>
          <p:cNvSpPr txBox="1"/>
          <p:nvPr/>
        </p:nvSpPr>
        <p:spPr>
          <a:xfrm>
            <a:off x="6468423" y="6400800"/>
            <a:ext cx="2555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HW Lee, et al, unpublished data.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0052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Hypokalemia increases Rhcg expression in outer medulla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68423" y="6400800"/>
            <a:ext cx="2555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HW Lee, et al, unpublished data.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1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studies assessing the role of Rh glycoproteins in NH₃ gas transport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2311400" y="2648856"/>
            <a:ext cx="2514600" cy="838200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Are Rh glycoproteins 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present in cells that transport NH₃ gas?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394200" y="3991428"/>
            <a:ext cx="2514600" cy="838200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Does 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expression parallel changes in NH₃ gas transport?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6477000" y="5334000"/>
            <a:ext cx="2514600" cy="838200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Does Rh glycoprotein inhibition 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alter NH₃ gas transport?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8" name="Curved Connector 7"/>
          <p:cNvCxnSpPr>
            <a:stCxn id="4" idx="2"/>
            <a:endCxn id="5" idx="0"/>
          </p:cNvCxnSpPr>
          <p:nvPr/>
        </p:nvCxnSpPr>
        <p:spPr bwMode="auto">
          <a:xfrm rot="16200000" flipH="1">
            <a:off x="4357914" y="2697842"/>
            <a:ext cx="504372" cy="2082800"/>
          </a:xfrm>
          <a:prstGeom prst="curvedConnector3">
            <a:avLst>
              <a:gd name="adj1" fmla="val 5000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9" name="Curved Connector 8"/>
          <p:cNvCxnSpPr>
            <a:stCxn id="5" idx="2"/>
            <a:endCxn id="6" idx="0"/>
          </p:cNvCxnSpPr>
          <p:nvPr/>
        </p:nvCxnSpPr>
        <p:spPr bwMode="auto">
          <a:xfrm rot="16200000" flipH="1">
            <a:off x="6440714" y="4040414"/>
            <a:ext cx="504372" cy="2082800"/>
          </a:xfrm>
          <a:prstGeom prst="curvedConnector3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0" name="Rounded Rectangle 9"/>
          <p:cNvSpPr/>
          <p:nvPr/>
        </p:nvSpPr>
        <p:spPr bwMode="auto">
          <a:xfrm>
            <a:off x="228600" y="1306284"/>
            <a:ext cx="2514600" cy="838200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Is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renal collecting duct NH₃ transport diffusive or transporter-mediated?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11" name="Curved Connector 10"/>
          <p:cNvCxnSpPr>
            <a:stCxn id="10" idx="2"/>
            <a:endCxn id="4" idx="0"/>
          </p:cNvCxnSpPr>
          <p:nvPr/>
        </p:nvCxnSpPr>
        <p:spPr bwMode="auto">
          <a:xfrm rot="16200000" flipH="1">
            <a:off x="2275114" y="1355270"/>
            <a:ext cx="504372" cy="2082800"/>
          </a:xfrm>
          <a:prstGeom prst="curvedConnector3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4094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Effect of collecting duct-specific Rhcg deletion on response to hypokalemia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68423" y="6400800"/>
            <a:ext cx="2555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HW Lee, et al, unpublished data.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6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During hypokalemia, Rhcg deletion increases phosphate-dependent glutaminase expression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68423" y="6400800"/>
            <a:ext cx="2555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HW Lee, et al, unpublished data.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3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Rhbg deletion (from intercalated cells) and response to hypokalemia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03002" y="6400800"/>
            <a:ext cx="1520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Unpublished data.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0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Rhbg deletion (from intercalated cells) and response to hypokalemia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03002" y="6400800"/>
            <a:ext cx="1520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Unpublished data.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4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Rhbg deletion (from intercalated cells) does not alter changes in urine pH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03002" y="6400800"/>
            <a:ext cx="1520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Unpublished data.</a:t>
            </a:r>
            <a:endParaRPr lang="en-US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36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Effect of Rhbg deletion is on urine ammonia concentration, not urine volume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03002" y="6400800"/>
            <a:ext cx="1520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Unpublished data.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3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studies assessing the role of Rh glycoproteins in NH₃ gas transport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228600" y="2648856"/>
            <a:ext cx="2514600" cy="838200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</a:rPr>
              <a:t>Rh glycoproteins are 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effectLst/>
              </a:rPr>
              <a:t>present specifically in cells that transport NH₃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28600" y="3991428"/>
            <a:ext cx="2514600" cy="838200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</a:rPr>
              <a:t>Rh glycoprotein 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effectLst/>
              </a:rPr>
              <a:t>expression parallels NH₃ gas transport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28600" y="5334000"/>
            <a:ext cx="2514600" cy="838200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</a:rPr>
              <a:t>Rh glycoprotein </a:t>
            </a:r>
            <a:r>
              <a:rPr kumimoji="0" lang="en-US" sz="2400" b="0" i="0" u="none" strike="noStrike" cap="none" normalizeH="0" baseline="0" smtClean="0">
                <a:ln>
                  <a:noFill/>
                </a:ln>
                <a:effectLst/>
              </a:rPr>
              <a:t>gene deletion </a:t>
            </a:r>
            <a:r>
              <a:rPr kumimoji="0" lang="en-US" sz="2400" b="0" i="0" u="none" strike="noStrike" cap="none" normalizeH="0" smtClean="0">
                <a:ln>
                  <a:noFill/>
                </a:ln>
                <a:effectLst/>
              </a:rPr>
              <a:t>alter 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effectLst/>
              </a:rPr>
              <a:t>NH₃ gas transport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cxnSp>
        <p:nvCxnSpPr>
          <p:cNvPr id="8" name="Curved Connector 7"/>
          <p:cNvCxnSpPr>
            <a:stCxn id="4" idx="2"/>
            <a:endCxn id="5" idx="0"/>
          </p:cNvCxnSpPr>
          <p:nvPr/>
        </p:nvCxnSpPr>
        <p:spPr bwMode="auto">
          <a:xfrm rot="5400000">
            <a:off x="1233714" y="3739242"/>
            <a:ext cx="504372" cy="12700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9" name="Curved Connector 8"/>
          <p:cNvCxnSpPr>
            <a:stCxn id="5" idx="2"/>
            <a:endCxn id="6" idx="0"/>
          </p:cNvCxnSpPr>
          <p:nvPr/>
        </p:nvCxnSpPr>
        <p:spPr bwMode="auto">
          <a:xfrm rot="5400000">
            <a:off x="1233714" y="5081814"/>
            <a:ext cx="504372" cy="12700"/>
          </a:xfrm>
          <a:prstGeom prst="curvedConnector3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0" name="Rounded Rectangle 9"/>
          <p:cNvSpPr/>
          <p:nvPr/>
        </p:nvSpPr>
        <p:spPr bwMode="auto">
          <a:xfrm>
            <a:off x="228600" y="1306284"/>
            <a:ext cx="2514600" cy="838200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Renal collecting duct NH₃ transport is both diffusive and saturable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11" name="Curved Connector 10"/>
          <p:cNvCxnSpPr>
            <a:stCxn id="10" idx="2"/>
            <a:endCxn id="4" idx="0"/>
          </p:cNvCxnSpPr>
          <p:nvPr/>
        </p:nvCxnSpPr>
        <p:spPr bwMode="auto">
          <a:xfrm rot="5400000">
            <a:off x="1233714" y="2396670"/>
            <a:ext cx="504372" cy="12700"/>
          </a:xfrm>
          <a:prstGeom prst="curvedConnector3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111827"/>
            <a:ext cx="5461606" cy="435771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 bwMode="auto">
          <a:xfrm>
            <a:off x="3124200" y="1143000"/>
            <a:ext cx="5791200" cy="838200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</a:rPr>
              <a:t>Rh glycoprotein-mediated</a:t>
            </a:r>
            <a:r>
              <a:rPr kumimoji="0" lang="en-US" sz="2400" i="1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</a:rPr>
              <a:t> NH₃ transport is central to renal ammonia metabolism and transport</a:t>
            </a:r>
            <a:endParaRPr kumimoji="0" lang="en-US" sz="2400" i="1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3930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How can we determine whether collecting duct NH₃ transport is diffusive or transporter-mediated?</a:t>
            </a:r>
            <a:endParaRPr lang="en-US" sz="3200" dirty="0"/>
          </a:p>
        </p:txBody>
      </p:sp>
      <p:sp>
        <p:nvSpPr>
          <p:cNvPr id="30003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Inhibitors</a:t>
            </a:r>
          </a:p>
          <a:p>
            <a:r>
              <a:rPr lang="en-US" dirty="0" smtClean="0"/>
              <a:t>Gene knock-down</a:t>
            </a:r>
            <a:endParaRPr lang="en-US" sz="2800" dirty="0" smtClean="0"/>
          </a:p>
          <a:p>
            <a:r>
              <a:rPr lang="en-US" sz="2800" dirty="0" smtClean="0"/>
              <a:t>Functional tests</a:t>
            </a:r>
          </a:p>
          <a:p>
            <a:pPr lvl="1"/>
            <a:r>
              <a:rPr lang="en-US" dirty="0" smtClean="0"/>
              <a:t>Diffusive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Transport proportional to concentration gradient</a:t>
            </a:r>
          </a:p>
          <a:p>
            <a:pPr>
              <a:buNone/>
            </a:pPr>
            <a:r>
              <a:rPr lang="en-US" sz="2400" dirty="0" smtClean="0"/>
              <a:t> </a:t>
            </a:r>
          </a:p>
          <a:p>
            <a:pPr lvl="1">
              <a:buNone/>
            </a:pPr>
            <a:r>
              <a:rPr lang="en-US" sz="2000" dirty="0" smtClean="0"/>
              <a:t> </a:t>
            </a:r>
          </a:p>
          <a:p>
            <a:endParaRPr lang="en-US" sz="2400" dirty="0"/>
          </a:p>
        </p:txBody>
      </p:sp>
      <p:graphicFrame>
        <p:nvGraphicFramePr>
          <p:cNvPr id="6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5145088" y="2017713"/>
          <a:ext cx="3810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3226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0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0" fill="hold"/>
                                        <p:tgtEl>
                                          <p:spTgt spid="300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0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300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0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0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0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35" grpId="0" build="p"/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How can we determine whether collecting duct NH₃ transport is diffusive or transporter-mediated?</a:t>
            </a:r>
            <a:endParaRPr lang="en-US" sz="3200" dirty="0"/>
          </a:p>
        </p:txBody>
      </p:sp>
      <p:sp>
        <p:nvSpPr>
          <p:cNvPr id="30003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Inhibitors</a:t>
            </a:r>
          </a:p>
          <a:p>
            <a:r>
              <a:rPr lang="en-US" dirty="0" smtClean="0"/>
              <a:t>Gene knock-down</a:t>
            </a:r>
            <a:endParaRPr lang="en-US" sz="2800" dirty="0" smtClean="0"/>
          </a:p>
          <a:p>
            <a:r>
              <a:rPr lang="en-US" sz="2800" dirty="0" smtClean="0"/>
              <a:t>Functional tests</a:t>
            </a:r>
          </a:p>
          <a:p>
            <a:pPr lvl="1"/>
            <a:r>
              <a:rPr lang="en-US" dirty="0" smtClean="0"/>
              <a:t>Diffusive</a:t>
            </a:r>
          </a:p>
          <a:p>
            <a:pPr lvl="2"/>
            <a:r>
              <a:rPr lang="en-US" dirty="0" smtClean="0">
                <a:solidFill>
                  <a:schemeClr val="tx2"/>
                </a:solidFill>
              </a:rPr>
              <a:t>Transport proportional to concentration gradient</a:t>
            </a:r>
          </a:p>
          <a:p>
            <a:pPr lvl="1"/>
            <a:r>
              <a:rPr lang="en-US" dirty="0" smtClean="0"/>
              <a:t>Transporter-mediated</a:t>
            </a:r>
          </a:p>
          <a:p>
            <a:pPr lvl="2"/>
            <a:r>
              <a:rPr lang="en-US" dirty="0" smtClean="0">
                <a:solidFill>
                  <a:schemeClr val="accent1"/>
                </a:solidFill>
              </a:rPr>
              <a:t>Saturable</a:t>
            </a:r>
          </a:p>
          <a:p>
            <a:endParaRPr lang="en-US" sz="2400" dirty="0"/>
          </a:p>
        </p:txBody>
      </p:sp>
      <p:graphicFrame>
        <p:nvGraphicFramePr>
          <p:cNvPr id="13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5145088" y="2017713"/>
          <a:ext cx="3810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9870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Measurement of collecting duct cell (mIMCD-3) basolateral total ammonia transport</a:t>
            </a:r>
            <a:endParaRPr lang="en-US" dirty="0"/>
          </a:p>
        </p:txBody>
      </p:sp>
      <p:graphicFrame>
        <p:nvGraphicFramePr>
          <p:cNvPr id="7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0917506"/>
              </p:ext>
            </p:extLst>
          </p:nvPr>
        </p:nvGraphicFramePr>
        <p:xfrm>
          <a:off x="762000" y="1295400"/>
          <a:ext cx="8224838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2895600" y="1600200"/>
            <a:ext cx="3810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231775" algn="l"/>
              </a:tabLst>
            </a:pPr>
            <a:r>
              <a:rPr lang="en-US" dirty="0" smtClean="0">
                <a:solidFill>
                  <a:schemeClr val="tx2"/>
                </a:solidFill>
              </a:rPr>
              <a:t>Both saturable and diffusive components</a:t>
            </a:r>
            <a:endParaRPr lang="en-US" sz="1800" dirty="0" smtClean="0">
              <a:solidFill>
                <a:schemeClr val="tx2"/>
              </a:solidFill>
              <a:latin typeface="+mn-lt"/>
            </a:endParaRPr>
          </a:p>
          <a:p>
            <a:pPr>
              <a:tabLst>
                <a:tab pos="231775" algn="l"/>
              </a:tabLst>
            </a:pPr>
            <a:r>
              <a:rPr lang="en-US" sz="1800" dirty="0" err="1" smtClean="0">
                <a:solidFill>
                  <a:srgbClr val="FFFF00"/>
                </a:solidFill>
                <a:latin typeface="+mn-lt"/>
              </a:rPr>
              <a:t>J</a:t>
            </a:r>
            <a:r>
              <a:rPr lang="en-US" sz="1800" baseline="-25000" dirty="0" err="1" smtClean="0">
                <a:solidFill>
                  <a:srgbClr val="FFFF00"/>
                </a:solidFill>
                <a:latin typeface="+mn-lt"/>
              </a:rPr>
              <a:t>total</a:t>
            </a:r>
            <a:r>
              <a:rPr lang="en-US" sz="1800" dirty="0" smtClean="0">
                <a:latin typeface="+mn-lt"/>
              </a:rPr>
              <a:t> = </a:t>
            </a:r>
            <a:r>
              <a:rPr lang="en-US" sz="1800" dirty="0" err="1" smtClean="0">
                <a:solidFill>
                  <a:schemeClr val="accent1"/>
                </a:solidFill>
              </a:rPr>
              <a:t>J</a:t>
            </a:r>
            <a:r>
              <a:rPr lang="en-US" sz="1800" baseline="-25000" dirty="0" err="1" smtClean="0">
                <a:solidFill>
                  <a:schemeClr val="accent1"/>
                </a:solidFill>
              </a:rPr>
              <a:t>transporter</a:t>
            </a:r>
            <a:r>
              <a:rPr lang="en-US" sz="1800" dirty="0" smtClean="0">
                <a:solidFill>
                  <a:schemeClr val="accent1"/>
                </a:solidFill>
              </a:rPr>
              <a:t> · ([MA] / ([MA] + K</a:t>
            </a:r>
            <a:r>
              <a:rPr lang="en-US" sz="1800" i="1" baseline="-25000" dirty="0" smtClean="0">
                <a:solidFill>
                  <a:schemeClr val="accent1"/>
                </a:solidFill>
              </a:rPr>
              <a:t>m</a:t>
            </a:r>
            <a:r>
              <a:rPr lang="en-US" sz="1800" dirty="0" smtClean="0">
                <a:solidFill>
                  <a:schemeClr val="accent1"/>
                </a:solidFill>
              </a:rPr>
              <a:t>))</a:t>
            </a:r>
          </a:p>
          <a:p>
            <a:pPr>
              <a:tabLst>
                <a:tab pos="231775" algn="l"/>
              </a:tabLst>
            </a:pPr>
            <a:r>
              <a:rPr lang="en-US" sz="1800" dirty="0" smtClean="0">
                <a:latin typeface="+mn-lt"/>
              </a:rPr>
              <a:t>	+</a:t>
            </a:r>
            <a:r>
              <a:rPr lang="en-US" sz="1800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accent3"/>
                </a:solidFill>
                <a:latin typeface="+mn-lt"/>
              </a:rPr>
              <a:t>J</a:t>
            </a:r>
            <a:r>
              <a:rPr lang="en-US" sz="1800" baseline="-25000" dirty="0" err="1">
                <a:solidFill>
                  <a:schemeClr val="accent3"/>
                </a:solidFill>
                <a:latin typeface="+mn-lt"/>
              </a:rPr>
              <a:t>diffusive</a:t>
            </a:r>
            <a:r>
              <a:rPr lang="en-US" sz="1800" dirty="0">
                <a:solidFill>
                  <a:schemeClr val="accent3"/>
                </a:solidFill>
                <a:latin typeface="+mn-lt"/>
              </a:rPr>
              <a:t> · [MA] </a:t>
            </a:r>
            <a:r>
              <a:rPr lang="en-US" sz="1800" dirty="0" smtClean="0">
                <a:solidFill>
                  <a:schemeClr val="accent3"/>
                </a:solidFill>
                <a:latin typeface="+mn-lt"/>
              </a:rPr>
              <a:t>      </a:t>
            </a:r>
            <a:endParaRPr lang="en-US" sz="18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69991" y="6477000"/>
            <a:ext cx="35308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Handlogten, et al, </a:t>
            </a:r>
            <a:r>
              <a:rPr lang="en-US" sz="1200" i="1" dirty="0" smtClean="0"/>
              <a:t>AJP Renal</a:t>
            </a:r>
            <a:r>
              <a:rPr lang="en-US" sz="1200" dirty="0" smtClean="0"/>
              <a:t> 287:F628-38, 2004.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6524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series"/>
        </p:bldSub>
      </p:bldGraphic>
      <p:bldP spid="302085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Characteristics of collecting duct cell (mIMCD-3) basolateral membrane total ammonia transport</a:t>
            </a:r>
            <a:endParaRPr lang="en-US" dirty="0"/>
          </a:p>
        </p:txBody>
      </p:sp>
      <p:graphicFrame>
        <p:nvGraphicFramePr>
          <p:cNvPr id="7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457200" y="2017713"/>
          <a:ext cx="4535488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Functional characteristics</a:t>
            </a:r>
          </a:p>
          <a:p>
            <a:pPr lvl="1"/>
            <a:r>
              <a:rPr lang="en-US" dirty="0" smtClean="0"/>
              <a:t>Electroneutral</a:t>
            </a:r>
          </a:p>
          <a:p>
            <a:pPr lvl="1"/>
            <a:r>
              <a:rPr lang="en-US" dirty="0" smtClean="0"/>
              <a:t>Na</a:t>
            </a:r>
            <a:r>
              <a:rPr lang="en-US" baseline="30000" dirty="0" smtClean="0"/>
              <a:t>+</a:t>
            </a:r>
            <a:r>
              <a:rPr lang="en-US" dirty="0" smtClean="0"/>
              <a:t> and K</a:t>
            </a:r>
            <a:r>
              <a:rPr lang="en-US" baseline="30000" dirty="0" smtClean="0"/>
              <a:t>+</a:t>
            </a:r>
            <a:r>
              <a:rPr lang="en-US" dirty="0" smtClean="0"/>
              <a:t>-independent</a:t>
            </a:r>
          </a:p>
          <a:p>
            <a:pPr lvl="1"/>
            <a:r>
              <a:rPr lang="en-US" dirty="0" smtClean="0"/>
              <a:t>Not inhibited by K</a:t>
            </a:r>
            <a:r>
              <a:rPr lang="en-US" baseline="30000" dirty="0" smtClean="0"/>
              <a:t>+</a:t>
            </a:r>
            <a:r>
              <a:rPr lang="en-US" dirty="0" smtClean="0"/>
              <a:t> transporter or NHE inhibitors</a:t>
            </a:r>
          </a:p>
          <a:p>
            <a:pPr lvl="1"/>
            <a:r>
              <a:rPr lang="en-US" dirty="0" smtClean="0"/>
              <a:t>Extracellular and intracellular pH dependent</a:t>
            </a:r>
          </a:p>
          <a:p>
            <a:pPr lvl="1"/>
            <a:r>
              <a:rPr lang="en-US" dirty="0" smtClean="0"/>
              <a:t>NH₃ transport</a:t>
            </a:r>
          </a:p>
          <a:p>
            <a:r>
              <a:rPr lang="en-US" dirty="0" smtClean="0"/>
              <a:t>Similar findings when studying apical transport</a:t>
            </a:r>
          </a:p>
          <a:p>
            <a:r>
              <a:rPr lang="en-US" dirty="0" smtClean="0"/>
              <a:t>Similar findings in gastric, hepatic, small intestinal and colonic epithelial cells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69991" y="6477000"/>
            <a:ext cx="35308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Handlogten, et al, </a:t>
            </a:r>
            <a:r>
              <a:rPr lang="en-US" sz="1200" i="1" dirty="0" smtClean="0"/>
              <a:t>AJP Renal</a:t>
            </a:r>
            <a:r>
              <a:rPr lang="en-US" sz="1200" dirty="0" smtClean="0"/>
              <a:t> 287:F628-38, 2004.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0822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studies assessing the role of Rh glycoproteins in NH₃ gas transport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2311400" y="2648856"/>
            <a:ext cx="2514600" cy="838200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Are Rh glycoproteins 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present in cells that transport NH₃ gas?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394200" y="3991428"/>
            <a:ext cx="2514600" cy="838200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Does 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expression parallel changes in NH₃ gas transport?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6477000" y="5334000"/>
            <a:ext cx="2514600" cy="838200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Does Rh glycoprotein inhibition 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alter NH₃ gas transport?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  <p:cxnSp>
        <p:nvCxnSpPr>
          <p:cNvPr id="8" name="Curved Connector 7"/>
          <p:cNvCxnSpPr>
            <a:stCxn id="4" idx="2"/>
            <a:endCxn id="5" idx="0"/>
          </p:cNvCxnSpPr>
          <p:nvPr/>
        </p:nvCxnSpPr>
        <p:spPr bwMode="auto">
          <a:xfrm rot="16200000" flipH="1">
            <a:off x="4357914" y="2697842"/>
            <a:ext cx="504372" cy="2082800"/>
          </a:xfrm>
          <a:prstGeom prst="curvedConnector3">
            <a:avLst>
              <a:gd name="adj1" fmla="val 50000"/>
            </a:avLst>
          </a:pr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9" name="Curved Connector 8"/>
          <p:cNvCxnSpPr>
            <a:stCxn id="5" idx="2"/>
            <a:endCxn id="6" idx="0"/>
          </p:cNvCxnSpPr>
          <p:nvPr/>
        </p:nvCxnSpPr>
        <p:spPr bwMode="auto">
          <a:xfrm rot="16200000" flipH="1">
            <a:off x="6440714" y="4040414"/>
            <a:ext cx="504372" cy="2082800"/>
          </a:xfrm>
          <a:prstGeom prst="curvedConnector3">
            <a:avLst/>
          </a:pr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0" name="Rounded Rectangle 9"/>
          <p:cNvSpPr/>
          <p:nvPr/>
        </p:nvSpPr>
        <p:spPr bwMode="auto">
          <a:xfrm>
            <a:off x="228600" y="1306284"/>
            <a:ext cx="2514600" cy="838200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Renal collecting duct NH₃ transport is both diffusive and saturable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11" name="Curved Connector 10"/>
          <p:cNvCxnSpPr>
            <a:stCxn id="10" idx="2"/>
            <a:endCxn id="4" idx="0"/>
          </p:cNvCxnSpPr>
          <p:nvPr/>
        </p:nvCxnSpPr>
        <p:spPr bwMode="auto">
          <a:xfrm rot="16200000" flipH="1">
            <a:off x="2275114" y="1355270"/>
            <a:ext cx="504372" cy="2082800"/>
          </a:xfrm>
          <a:prstGeom prst="curvedConnector3">
            <a:avLst/>
          </a:pr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69083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3" name="Rectangle 5"/>
          <p:cNvSpPr>
            <a:spLocks noChangeArrowheads="1"/>
          </p:cNvSpPr>
          <p:nvPr/>
        </p:nvSpPr>
        <p:spPr bwMode="auto">
          <a:xfrm>
            <a:off x="3962400" y="1676400"/>
            <a:ext cx="5181600" cy="228600"/>
          </a:xfrm>
          <a:prstGeom prst="rect">
            <a:avLst/>
          </a:prstGeom>
          <a:ln w="28575" algn="ctr">
            <a:noFill/>
            <a:miter lim="800000"/>
            <a:headEnd/>
            <a:tailEnd type="stealth" w="lg" len="lg"/>
          </a:ln>
        </p:spPr>
        <p:txBody>
          <a:bodyPr wrap="none"/>
          <a:lstStyle/>
          <a:p>
            <a:pPr algn="r"/>
            <a:endParaRPr lang="en-US"/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 smtClean="0"/>
              <a:t>Where is RhAG/Rhag expressed?</a:t>
            </a:r>
          </a:p>
        </p:txBody>
      </p:sp>
      <p:graphicFrame>
        <p:nvGraphicFramePr>
          <p:cNvPr id="10242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381000" y="2133600"/>
          <a:ext cx="2514600" cy="182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Image" r:id="rId4" imgW="5486411" imgH="3981714" progId="Photoshop.Image.9">
                  <p:embed/>
                </p:oleObj>
              </mc:Choice>
              <mc:Fallback>
                <p:oleObj name="Image" r:id="rId4" imgW="5486411" imgH="3981714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133600"/>
                        <a:ext cx="2514600" cy="18256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 type="none" w="lg" len="lg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6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313131"/>
              </a:clrFrom>
              <a:clrTo>
                <a:srgbClr val="313131">
                  <a:alpha val="0"/>
                </a:srgbClr>
              </a:clrTo>
            </a:clrChange>
          </a:blip>
          <a:srcRect l="14679" t="14357" r="24771" b="23430"/>
          <a:stretch>
            <a:fillRect/>
          </a:stretch>
        </p:blipFill>
        <p:spPr bwMode="auto">
          <a:xfrm>
            <a:off x="381000" y="4114800"/>
            <a:ext cx="2514600" cy="198120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 type="none" w="lg" len="lg"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7600" y="1066801"/>
            <a:ext cx="4984741" cy="560864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</p:pic>
    </p:spTree>
    <p:extLst>
      <p:ext uri="{BB962C8B-B14F-4D97-AF65-F5344CB8AC3E}">
        <p14:creationId xmlns:p14="http://schemas.microsoft.com/office/powerpoint/2010/main" val="29545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F HSC Theme">
  <a:themeElements>
    <a:clrScheme name="UF Template 3 by IDW">
      <a:dk1>
        <a:srgbClr val="000000"/>
      </a:dk1>
      <a:lt1>
        <a:srgbClr val="FFFFFF"/>
      </a:lt1>
      <a:dk2>
        <a:srgbClr val="000000"/>
      </a:dk2>
      <a:lt2>
        <a:srgbClr val="A1A5A7"/>
      </a:lt2>
      <a:accent1>
        <a:srgbClr val="E17F35"/>
      </a:accent1>
      <a:accent2>
        <a:srgbClr val="5789B7"/>
      </a:accent2>
      <a:accent3>
        <a:srgbClr val="BFBF00"/>
      </a:accent3>
      <a:accent4>
        <a:srgbClr val="000000"/>
      </a:accent4>
      <a:accent5>
        <a:srgbClr val="00B050"/>
      </a:accent5>
      <a:accent6>
        <a:srgbClr val="4E7CA6"/>
      </a:accent6>
      <a:hlink>
        <a:srgbClr val="C9D7C3"/>
      </a:hlink>
      <a:folHlink>
        <a:srgbClr val="A1A5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  <a:normAutofit fontScale="70000" lnSpcReduction="20000"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4B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F Template 1">
        <a:dk1>
          <a:srgbClr val="808080"/>
        </a:dk1>
        <a:lt1>
          <a:srgbClr val="FFFFFF"/>
        </a:lt1>
        <a:dk2>
          <a:srgbClr val="5789B7"/>
        </a:dk2>
        <a:lt2>
          <a:srgbClr val="FFFFFF"/>
        </a:lt2>
        <a:accent1>
          <a:srgbClr val="E17F35"/>
        </a:accent1>
        <a:accent2>
          <a:srgbClr val="004083"/>
        </a:accent2>
        <a:accent3>
          <a:srgbClr val="B4C4D8"/>
        </a:accent3>
        <a:accent4>
          <a:srgbClr val="DADADA"/>
        </a:accent4>
        <a:accent5>
          <a:srgbClr val="EEC0AE"/>
        </a:accent5>
        <a:accent6>
          <a:srgbClr val="003976"/>
        </a:accent6>
        <a:hlink>
          <a:srgbClr val="F56635"/>
        </a:hlink>
        <a:folHlink>
          <a:srgbClr val="4F803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F Template 2">
        <a:dk1>
          <a:srgbClr val="000000"/>
        </a:dk1>
        <a:lt1>
          <a:srgbClr val="FFFFFF"/>
        </a:lt1>
        <a:dk2>
          <a:srgbClr val="000000"/>
        </a:dk2>
        <a:lt2>
          <a:srgbClr val="A1A5A7"/>
        </a:lt2>
        <a:accent1>
          <a:srgbClr val="E17F35"/>
        </a:accent1>
        <a:accent2>
          <a:srgbClr val="5789B7"/>
        </a:accent2>
        <a:accent3>
          <a:srgbClr val="FFFFFF"/>
        </a:accent3>
        <a:accent4>
          <a:srgbClr val="000000"/>
        </a:accent4>
        <a:accent5>
          <a:srgbClr val="EEC0AE"/>
        </a:accent5>
        <a:accent6>
          <a:srgbClr val="4E7CA6"/>
        </a:accent6>
        <a:hlink>
          <a:srgbClr val="C9D7C3"/>
        </a:hlink>
        <a:folHlink>
          <a:srgbClr val="A1A5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F HSC by IDW">
  <a:themeElements>
    <a:clrScheme name="UF by IDW">
      <a:dk1>
        <a:srgbClr val="808080"/>
      </a:dk1>
      <a:lt1>
        <a:srgbClr val="FFFFFF"/>
      </a:lt1>
      <a:dk2>
        <a:srgbClr val="002060"/>
      </a:dk2>
      <a:lt2>
        <a:srgbClr val="FFFFFF"/>
      </a:lt2>
      <a:accent1>
        <a:srgbClr val="E17F35"/>
      </a:accent1>
      <a:accent2>
        <a:srgbClr val="004083"/>
      </a:accent2>
      <a:accent3>
        <a:srgbClr val="B4C4D8"/>
      </a:accent3>
      <a:accent4>
        <a:srgbClr val="DADADA"/>
      </a:accent4>
      <a:accent5>
        <a:srgbClr val="EEC0AE"/>
      </a:accent5>
      <a:accent6>
        <a:srgbClr val="003976"/>
      </a:accent6>
      <a:hlink>
        <a:srgbClr val="F56635"/>
      </a:hlink>
      <a:folHlink>
        <a:srgbClr val="4F803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4B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4B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F Template 1">
        <a:dk1>
          <a:srgbClr val="808080"/>
        </a:dk1>
        <a:lt1>
          <a:srgbClr val="FFFFFF"/>
        </a:lt1>
        <a:dk2>
          <a:srgbClr val="5789B7"/>
        </a:dk2>
        <a:lt2>
          <a:srgbClr val="FFFFFF"/>
        </a:lt2>
        <a:accent1>
          <a:srgbClr val="E17F35"/>
        </a:accent1>
        <a:accent2>
          <a:srgbClr val="004083"/>
        </a:accent2>
        <a:accent3>
          <a:srgbClr val="B4C4D8"/>
        </a:accent3>
        <a:accent4>
          <a:srgbClr val="DADADA"/>
        </a:accent4>
        <a:accent5>
          <a:srgbClr val="EEC0AE"/>
        </a:accent5>
        <a:accent6>
          <a:srgbClr val="003976"/>
        </a:accent6>
        <a:hlink>
          <a:srgbClr val="F56635"/>
        </a:hlink>
        <a:folHlink>
          <a:srgbClr val="4F803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F Template 2">
        <a:dk1>
          <a:srgbClr val="000000"/>
        </a:dk1>
        <a:lt1>
          <a:srgbClr val="FFFFFF"/>
        </a:lt1>
        <a:dk2>
          <a:srgbClr val="000000"/>
        </a:dk2>
        <a:lt2>
          <a:srgbClr val="A1A5A7"/>
        </a:lt2>
        <a:accent1>
          <a:srgbClr val="E17F35"/>
        </a:accent1>
        <a:accent2>
          <a:srgbClr val="5789B7"/>
        </a:accent2>
        <a:accent3>
          <a:srgbClr val="FFFFFF"/>
        </a:accent3>
        <a:accent4>
          <a:srgbClr val="000000"/>
        </a:accent4>
        <a:accent5>
          <a:srgbClr val="EEC0AE"/>
        </a:accent5>
        <a:accent6>
          <a:srgbClr val="4E7CA6"/>
        </a:accent6>
        <a:hlink>
          <a:srgbClr val="C9D7C3"/>
        </a:hlink>
        <a:folHlink>
          <a:srgbClr val="A1A5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5F5F5F"/>
    </a:dk1>
    <a:lt1>
      <a:srgbClr val="FFFFFF"/>
    </a:lt1>
    <a:dk2>
      <a:srgbClr val="000090"/>
    </a:dk2>
    <a:lt2>
      <a:srgbClr val="FFFF00"/>
    </a:lt2>
    <a:accent1>
      <a:srgbClr val="00E4A8"/>
    </a:accent1>
    <a:accent2>
      <a:srgbClr val="FFCF01"/>
    </a:accent2>
    <a:accent3>
      <a:srgbClr val="AAAAC6"/>
    </a:accent3>
    <a:accent4>
      <a:srgbClr val="DADADA"/>
    </a:accent4>
    <a:accent5>
      <a:srgbClr val="AAEFD1"/>
    </a:accent5>
    <a:accent6>
      <a:srgbClr val="E7BB01"/>
    </a:accent6>
    <a:hlink>
      <a:srgbClr val="FF0000"/>
    </a:hlink>
    <a:folHlink>
      <a:srgbClr val="3333CC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">
    <a:dk1>
      <a:srgbClr val="5F5F5F"/>
    </a:dk1>
    <a:lt1>
      <a:srgbClr val="FFFFFF"/>
    </a:lt1>
    <a:dk2>
      <a:srgbClr val="000090"/>
    </a:dk2>
    <a:lt2>
      <a:srgbClr val="FFFF00"/>
    </a:lt2>
    <a:accent1>
      <a:srgbClr val="00E4A8"/>
    </a:accent1>
    <a:accent2>
      <a:srgbClr val="FFCF01"/>
    </a:accent2>
    <a:accent3>
      <a:srgbClr val="AAAAC6"/>
    </a:accent3>
    <a:accent4>
      <a:srgbClr val="DADADA"/>
    </a:accent4>
    <a:accent5>
      <a:srgbClr val="AAEFD1"/>
    </a:accent5>
    <a:accent6>
      <a:srgbClr val="E7BB01"/>
    </a:accent6>
    <a:hlink>
      <a:srgbClr val="FF0000"/>
    </a:hlink>
    <a:folHlink>
      <a:srgbClr val="3333CC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UF - white background</Template>
  <TotalTime>194</TotalTime>
  <Words>1527</Words>
  <Application>Microsoft Office PowerPoint</Application>
  <PresentationFormat>On-screen Show (4:3)</PresentationFormat>
  <Paragraphs>245</Paragraphs>
  <Slides>36</Slides>
  <Notes>18</Notes>
  <HiddenSlides>1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Calibri</vt:lpstr>
      <vt:lpstr>Wingdings</vt:lpstr>
      <vt:lpstr>Palatino Linotype</vt:lpstr>
      <vt:lpstr>msgothic</vt:lpstr>
      <vt:lpstr>UF HSC Theme</vt:lpstr>
      <vt:lpstr>UF HSC by IDW</vt:lpstr>
      <vt:lpstr>Image</vt:lpstr>
      <vt:lpstr>Photo Editor Photo</vt:lpstr>
      <vt:lpstr>Role of Rh glycoproteins in NH₃ gas transport –lessons from in vivo model systems</vt:lpstr>
      <vt:lpstr>Thanks … </vt:lpstr>
      <vt:lpstr>Our studies assessing the role of Rh glycoproteins in NH₃ gas transport</vt:lpstr>
      <vt:lpstr>How can we determine whether collecting duct NH₃ transport is diffusive or transporter-mediated?</vt:lpstr>
      <vt:lpstr>How can we determine whether collecting duct NH₃ transport is diffusive or transporter-mediated?</vt:lpstr>
      <vt:lpstr>Measurement of collecting duct cell (mIMCD-3) basolateral total ammonia transport</vt:lpstr>
      <vt:lpstr>Characteristics of collecting duct cell (mIMCD-3) basolateral membrane total ammonia transport</vt:lpstr>
      <vt:lpstr>Our studies assessing the role of Rh glycoproteins in NH₃ gas transport</vt:lpstr>
      <vt:lpstr>Where is RhAG/Rhag expressed?</vt:lpstr>
      <vt:lpstr>Where is Rhbg expressed?</vt:lpstr>
      <vt:lpstr>Where is Rhcg expressed?</vt:lpstr>
      <vt:lpstr>Renal Rh glycoprotein expression</vt:lpstr>
      <vt:lpstr>RhCG expression in human kidney</vt:lpstr>
      <vt:lpstr>Our studies assessing the role of Rh glycoproteins in NH₃ gas transport</vt:lpstr>
      <vt:lpstr>Metabolic acidosis increases apical plasma membrane Rhcg expression</vt:lpstr>
      <vt:lpstr>Metabolic acidosis increases Rhbg expression</vt:lpstr>
      <vt:lpstr>Conditions where Rhbg and/or Rhcg expression parallels ammonia transport</vt:lpstr>
      <vt:lpstr>Our studies assessing the role of Rh glycoproteins in NH₃ gas transport</vt:lpstr>
      <vt:lpstr>Collecting duct-specific Rhcg deletion</vt:lpstr>
      <vt:lpstr>Collecting duct-specific Rhcg deletion - basal effects</vt:lpstr>
      <vt:lpstr>Collecting duct-specific Rhcg deletion - acid loading</vt:lpstr>
      <vt:lpstr>Collecting duct-specific Rhcg deletion - acid loading</vt:lpstr>
      <vt:lpstr>Development of intercalated cell-specific Rhbg knock-out mouse</vt:lpstr>
      <vt:lpstr>Effect of intercalated cell-specific Rhbg deletion on response to metabolic acidosis </vt:lpstr>
      <vt:lpstr>Another Rhbg gene deletion study</vt:lpstr>
      <vt:lpstr>Comparison of the two Rhbg gene deletion studies</vt:lpstr>
      <vt:lpstr>Does the role of Rhbg and Rhcg differ in different conditions?</vt:lpstr>
      <vt:lpstr>Effect of K⁺-free diet on mouse urinary electrolytes</vt:lpstr>
      <vt:lpstr>Hypokalemia increases Rhcg expression in outer medulla</vt:lpstr>
      <vt:lpstr>Effect of collecting duct-specific Rhcg deletion on response to hypokalemia </vt:lpstr>
      <vt:lpstr>During hypokalemia, Rhcg deletion increases phosphate-dependent glutaminase expression </vt:lpstr>
      <vt:lpstr>Rhbg deletion (from intercalated cells) and response to hypokalemia </vt:lpstr>
      <vt:lpstr>Rhbg deletion (from intercalated cells) and response to hypokalemia </vt:lpstr>
      <vt:lpstr>Rhbg deletion (from intercalated cells) does not alter changes in urine pH</vt:lpstr>
      <vt:lpstr>Effect of Rhbg deletion is on urine ammonia concentration, not urine volume</vt:lpstr>
      <vt:lpstr>Our studies assessing the role of Rh glycoproteins in NH₃ gas transport</vt:lpstr>
    </vt:vector>
  </TitlesOfParts>
  <Company>University of Florida Academic Health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Role of Rh glycoproteins in gas transport –lessons from in vitro model systems</dc:title>
  <dc:creator>David Weiner, M.D.</dc:creator>
  <cp:lastModifiedBy>David Weiner, M.D.</cp:lastModifiedBy>
  <cp:revision>18</cp:revision>
  <dcterms:created xsi:type="dcterms:W3CDTF">2012-09-05T08:20:37Z</dcterms:created>
  <dcterms:modified xsi:type="dcterms:W3CDTF">2012-09-25T19:51:41Z</dcterms:modified>
</cp:coreProperties>
</file>